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60" r:id="rId3"/>
    <p:sldId id="259" r:id="rId4"/>
    <p:sldId id="258" r:id="rId5"/>
    <p:sldId id="263" r:id="rId6"/>
    <p:sldId id="265" r:id="rId7"/>
    <p:sldId id="266" r:id="rId8"/>
    <p:sldId id="267" r:id="rId9"/>
    <p:sldId id="268" r:id="rId10"/>
    <p:sldId id="273" r:id="rId11"/>
    <p:sldId id="292" r:id="rId12"/>
    <p:sldId id="269" r:id="rId13"/>
    <p:sldId id="276" r:id="rId14"/>
    <p:sldId id="277" r:id="rId15"/>
    <p:sldId id="278" r:id="rId16"/>
    <p:sldId id="283" r:id="rId17"/>
    <p:sldId id="284" r:id="rId18"/>
    <p:sldId id="285" r:id="rId19"/>
    <p:sldId id="286" r:id="rId20"/>
    <p:sldId id="287" r:id="rId21"/>
    <p:sldId id="288" r:id="rId22"/>
    <p:sldId id="289" r:id="rId23"/>
    <p:sldId id="290" r:id="rId24"/>
    <p:sldId id="291" r:id="rId25"/>
    <p:sldId id="264" r:id="rId26"/>
    <p:sldId id="270"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12-09T22:42:30"/>
    </inkml:context>
    <inkml:brush xml:id="br0">
      <inkml:brushProperty name="width" value="0.05292" units="cm"/>
      <inkml:brushProperty name="height" value="0.05292" units="cm"/>
      <inkml:brushProperty name="color" value="#F80600"/>
    </inkml:brush>
  </inkml:definitions>
  <inkml:trace contextRef="#ctx0" brushRef="#br0">5281 1186,'0'0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image" Target="../media/image7.bin"/><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03" name="Picture 102"/>
          <p:cNvPicPr/>
          <p:nvPr/>
        </p:nvPicPr>
        <p:blipFill>
          <a:blip r:embed="rId2">
            <a:lum bright="-6000"/>
          </a:blip>
          <a:srcRect l="4756" t="4364" r="9172" b="3894"/>
          <a:stretch>
            <a:fillRect/>
          </a:stretch>
        </p:blipFill>
        <p:spPr>
          <a:xfrm>
            <a:off x="9856470" y="280670"/>
            <a:ext cx="2238375" cy="2169160"/>
          </a:xfrm>
          <a:prstGeom prst="ellipse">
            <a:avLst/>
          </a:prstGeom>
          <a:noFill/>
          <a:ln w="9525">
            <a:solidFill>
              <a:schemeClr val="tx1"/>
            </a:solidFill>
          </a:ln>
          <a:effectLst>
            <a:innerShdw blurRad="63500" dist="50800" dir="10800000">
              <a:prstClr val="black">
                <a:alpha val="50000"/>
              </a:prstClr>
            </a:innerShdw>
          </a:effectLst>
        </p:spPr>
      </p:pic>
      <p:sp>
        <p:nvSpPr>
          <p:cNvPr id="7" name="Text Box 6"/>
          <p:cNvSpPr txBox="1"/>
          <p:nvPr/>
        </p:nvSpPr>
        <p:spPr>
          <a:xfrm>
            <a:off x="1372235" y="2229485"/>
            <a:ext cx="5236845" cy="1445260"/>
          </a:xfrm>
          <a:prstGeom prst="rect">
            <a:avLst/>
          </a:prstGeom>
          <a:noFill/>
        </p:spPr>
        <p:txBody>
          <a:bodyPr wrap="square" rtlCol="0">
            <a:spAutoFit/>
          </a:bodyPr>
          <a:lstStyle/>
          <a:p>
            <a:pPr algn="ctr"/>
            <a:r>
              <a:rPr lang="en-US" sz="4400" b="1">
                <a:effectLst>
                  <a:outerShdw blurRad="38100" dist="19050" dir="2700000" algn="tl" rotWithShape="0">
                    <a:schemeClr val="dk1">
                      <a:alpha val="40000"/>
                    </a:schemeClr>
                  </a:outerShdw>
                  <a:reflection blurRad="12700" stA="76000" endA="300" endPos="40000" dir="5400000" sy="-100000" algn="bl" rotWithShape="0"/>
                </a:effectLst>
                <a:latin typeface="Mongolian Baiti" panose="03000500000000000000" charset="0"/>
                <a:cs typeface="Mongolian Baiti" panose="03000500000000000000" charset="0"/>
                <a:sym typeface="+mn-ea"/>
              </a:rPr>
              <a:t>REAL TIME CHAT          APPLICATION</a:t>
            </a:r>
            <a:endParaRPr lang="en-US" sz="4400" b="1"/>
          </a:p>
        </p:txBody>
      </p:sp>
      <p:sp>
        <p:nvSpPr>
          <p:cNvPr id="8" name="Text Box 7"/>
          <p:cNvSpPr txBox="1"/>
          <p:nvPr/>
        </p:nvSpPr>
        <p:spPr>
          <a:xfrm>
            <a:off x="871220" y="5033010"/>
            <a:ext cx="4170680" cy="1657350"/>
          </a:xfrm>
          <a:prstGeom prst="rect">
            <a:avLst/>
          </a:prstGeom>
          <a:noFill/>
        </p:spPr>
        <p:txBody>
          <a:bodyPr wrap="square" rtlCol="0">
            <a:noAutofit/>
          </a:bodyPr>
          <a:lstStyle/>
          <a:p>
            <a:r>
              <a:rPr lang="en-US" sz="2000">
                <a:latin typeface="Georgia Pro Black" panose="02040A02050405020203" charset="0"/>
                <a:cs typeface="Georgia Pro Black" panose="02040A02050405020203" charset="0"/>
                <a:sym typeface="+mn-ea"/>
              </a:rPr>
              <a:t>Guidance By -</a:t>
            </a:r>
            <a:endParaRPr lang="en-US" sz="2000">
              <a:latin typeface="Georgia Pro Black" panose="02040A02050405020203" charset="0"/>
              <a:cs typeface="Georgia Pro Black" panose="02040A02050405020203" charset="0"/>
            </a:endParaRPr>
          </a:p>
          <a:p>
            <a:r>
              <a:rPr lang="en-US" sz="2000">
                <a:sym typeface="+mn-ea"/>
              </a:rPr>
              <a:t>          </a:t>
            </a:r>
            <a:r>
              <a:rPr lang="en-US" sz="2000">
                <a:effectLst>
                  <a:outerShdw blurRad="38100" dist="38100" dir="2700000" algn="tl">
                    <a:srgbClr val="000000">
                      <a:alpha val="43137"/>
                    </a:srgbClr>
                  </a:outerShdw>
                </a:effectLst>
                <a:sym typeface="+mn-ea"/>
              </a:rPr>
              <a:t> </a:t>
            </a:r>
            <a:r>
              <a:rPr lang="en-US" sz="2000" b="1">
                <a:effectLst>
                  <a:outerShdw blurRad="38100" dist="38100" dir="2700000" algn="tl">
                    <a:srgbClr val="000000">
                      <a:alpha val="43137"/>
                    </a:srgbClr>
                  </a:outerShdw>
                </a:effectLst>
                <a:latin typeface="Mongolian Baiti" panose="03000500000000000000" charset="0"/>
                <a:cs typeface="Mongolian Baiti" panose="03000500000000000000" charset="0"/>
                <a:sym typeface="+mn-ea"/>
              </a:rPr>
              <a:t>  Miss. Kiran Tiwari.</a:t>
            </a:r>
            <a:endParaRPr lang="en-US" sz="2000" dirty="0">
              <a:effectLst>
                <a:outerShdw blurRad="38100" dist="38100" dir="2700000" algn="tl">
                  <a:srgbClr val="000000">
                    <a:alpha val="43137"/>
                  </a:srgbClr>
                </a:outerShdw>
              </a:effectLst>
              <a:latin typeface="Georgia Pro Cond Black" panose="02040A06050405020203" charset="0"/>
              <a:cs typeface="Georgia Pro Cond Black" panose="02040A06050405020203" charset="0"/>
              <a:sym typeface="+mn-ea"/>
            </a:endParaRPr>
          </a:p>
          <a:p>
            <a:r>
              <a:rPr lang="en-US" sz="2000" dirty="0">
                <a:effectLst>
                  <a:outerShdw blurRad="38100" dist="19050" dir="2700000" algn="tl" rotWithShape="0">
                    <a:schemeClr val="dk1">
                      <a:alpha val="40000"/>
                    </a:schemeClr>
                  </a:outerShdw>
                </a:effectLst>
                <a:latin typeface="Georgia Pro Cond Black" panose="02040A06050405020203" charset="0"/>
                <a:cs typeface="Georgia Pro Cond Black" panose="02040A06050405020203" charset="0"/>
                <a:sym typeface="+mn-ea"/>
              </a:rPr>
              <a:t>Presented By -</a:t>
            </a:r>
            <a:endParaRPr lang="en-US" sz="2000" dirty="0">
              <a:effectLst>
                <a:outerShdw blurRad="38100" dist="19050" dir="2700000" algn="tl" rotWithShape="0">
                  <a:schemeClr val="dk1">
                    <a:alpha val="40000"/>
                  </a:schemeClr>
                </a:outerShdw>
              </a:effectLst>
              <a:latin typeface="Georgia Pro Cond Black" panose="02040A06050405020203" charset="0"/>
              <a:cs typeface="Georgia Pro Cond Black" panose="02040A06050405020203" charset="0"/>
            </a:endParaRPr>
          </a:p>
          <a:p>
            <a:pPr algn="ctr"/>
            <a:r>
              <a:rPr lang="en-US" sz="2000" b="1">
                <a:effectLst>
                  <a:outerShdw blurRad="38100" dist="19050" dir="2700000" algn="tl" rotWithShape="0">
                    <a:schemeClr val="dk1">
                      <a:alpha val="40000"/>
                    </a:schemeClr>
                  </a:outerShdw>
                </a:effectLst>
                <a:latin typeface="Mongolian Baiti" panose="03000500000000000000" charset="0"/>
                <a:cs typeface="Mongolian Baiti" panose="03000500000000000000" charset="0"/>
                <a:sym typeface="+mn-ea"/>
              </a:rPr>
              <a:t>Fazal Sayyed, Karan Sharma,</a:t>
            </a:r>
          </a:p>
          <a:p>
            <a:pPr algn="ctr"/>
            <a:r>
              <a:rPr lang="en-US" sz="2000" b="1">
                <a:effectLst>
                  <a:outerShdw blurRad="38100" dist="19050" dir="2700000" algn="tl" rotWithShape="0">
                    <a:schemeClr val="dk1">
                      <a:alpha val="40000"/>
                    </a:schemeClr>
                  </a:outerShdw>
                </a:effectLst>
                <a:latin typeface="Mongolian Baiti" panose="03000500000000000000" charset="0"/>
                <a:cs typeface="Mongolian Baiti" panose="03000500000000000000" charset="0"/>
                <a:sym typeface="+mn-ea"/>
              </a:rPr>
              <a:t>   Ashish Palnitkar &amp; Amol Tule.</a:t>
            </a:r>
            <a:endParaRPr lang="en-US" b="1">
              <a:latin typeface="Mongolian Baiti" panose="03000500000000000000" charset="0"/>
              <a:cs typeface="Mongolian Baiti" panose="03000500000000000000" charset="0"/>
            </a:endParaRPr>
          </a:p>
          <a:p>
            <a:endParaRPr lang="en-US" dirty="0">
              <a:latin typeface="Georgia Pro Cond Black" panose="02040A06050405020203" charset="0"/>
              <a:cs typeface="Georgia Pro Cond Black" panose="02040A06050405020203" charset="0"/>
            </a:endParaRPr>
          </a:p>
          <a:p>
            <a:endParaRPr lang="en-US"/>
          </a:p>
        </p:txBody>
      </p:sp>
      <p:cxnSp>
        <p:nvCxnSpPr>
          <p:cNvPr id="10" name="Straight Connector 9"/>
          <p:cNvCxnSpPr/>
          <p:nvPr/>
        </p:nvCxnSpPr>
        <p:spPr>
          <a:xfrm>
            <a:off x="760095" y="5043170"/>
            <a:ext cx="9525" cy="1542415"/>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2" name="Pentagon 1"/>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5" name="Ink 14"/>
              <p14:cNvContentPartPr/>
              <p14:nvPr/>
            </p14:nvContentPartPr>
            <p14:xfrm>
              <a:off x="3354070" y="753745"/>
              <a:ext cx="635" cy="635"/>
            </p14:xfrm>
          </p:contentPart>
        </mc:Choice>
        <mc:Fallback xmlns="">
          <p:pic>
            <p:nvPicPr>
              <p:cNvPr id="15" name="Ink 14"/>
            </p:nvPicPr>
            <p:blipFill>
              <a:blip r:embed="rId4"/>
            </p:blipFill>
            <p:spPr>
              <a:xfrm>
                <a:off x="3354070" y="753745"/>
                <a:ext cx="635" cy="635"/>
              </a:xfrm>
              <a:prstGeom prst="rect"/>
            </p:spPr>
          </p:pic>
        </mc:Fallback>
      </mc:AlternateContent>
      <p:pic>
        <p:nvPicPr>
          <p:cNvPr id="101" name="Picture 100"/>
          <p:cNvPicPr/>
          <p:nvPr/>
        </p:nvPicPr>
        <p:blipFill>
          <a:blip r:embed="rId5">
            <a:lum bright="-12000"/>
          </a:blip>
          <a:srcRect l="5527" r="8154" b="1409"/>
          <a:stretch>
            <a:fillRect/>
          </a:stretch>
        </p:blipFill>
        <p:spPr>
          <a:xfrm>
            <a:off x="6975475" y="1516380"/>
            <a:ext cx="4585335" cy="4324350"/>
          </a:xfrm>
          <a:prstGeom prst="ellipse">
            <a:avLst/>
          </a:prstGeom>
          <a:noFill/>
          <a:ln w="12700">
            <a:solidFill>
              <a:schemeClr val="tx1"/>
            </a:solidFill>
          </a:ln>
          <a:effectLst>
            <a:innerShdw blurRad="63500" dist="50800" dir="13500000">
              <a:prstClr val="black">
                <a:alpha val="50000"/>
              </a:prstClr>
            </a:innerShdw>
          </a:effectLst>
          <a:scene3d>
            <a:camera prst="orthographicFront"/>
            <a:lightRig rig="threePt" dir="t"/>
          </a:scene3d>
          <a:sp3d prstMaterial="matte"/>
        </p:spPr>
      </p:pic>
      <p:sp>
        <p:nvSpPr>
          <p:cNvPr id="3" name="Oval 2"/>
          <p:cNvSpPr/>
          <p:nvPr/>
        </p:nvSpPr>
        <p:spPr>
          <a:xfrm>
            <a:off x="6141720" y="4089400"/>
            <a:ext cx="1795145" cy="1692275"/>
          </a:xfrm>
          <a:prstGeom prst="ellipse">
            <a:avLst/>
          </a:prstGeom>
          <a:ln>
            <a:solidFill>
              <a:schemeClr val="tx1"/>
            </a:solidFill>
          </a:ln>
          <a:effectLst>
            <a:innerShdw blurRad="63500" dist="50800" dir="13500000">
              <a:prstClr val="black">
                <a:alpha val="50000"/>
              </a:prstClr>
            </a:innerShdw>
          </a:effectLst>
        </p:spPr>
        <p:style>
          <a:lnRef idx="0">
            <a:srgbClr val="FFFFFF"/>
          </a:lnRef>
          <a:fillRef idx="2">
            <a:schemeClr val="accent1"/>
          </a:fillRef>
          <a:effectRef idx="0">
            <a:srgbClr val="FFFFFF"/>
          </a:effectRef>
          <a:fontRef idx="minor">
            <a:schemeClr val="lt1"/>
          </a:fontRef>
        </p:style>
        <p:txBody>
          <a:bodyPr rtlCol="0" anchor="ctr"/>
          <a:lstStyle/>
          <a:p>
            <a:pPr algn="ctr"/>
            <a:endParaRPr lang="en-US"/>
          </a:p>
        </p:txBody>
      </p:sp>
      <p:sp>
        <p:nvSpPr>
          <p:cNvPr id="4" name="Oval 3"/>
          <p:cNvSpPr/>
          <p:nvPr/>
        </p:nvSpPr>
        <p:spPr>
          <a:xfrm>
            <a:off x="7332345" y="5781675"/>
            <a:ext cx="1082040" cy="993775"/>
          </a:xfrm>
          <a:prstGeom prst="ellipse">
            <a:avLst/>
          </a:prstGeom>
          <a:ln>
            <a:solidFill>
              <a:schemeClr val="tx1"/>
            </a:solidFill>
          </a:ln>
          <a:effectLst>
            <a:innerShdw blurRad="63500" dist="50800" dir="16200000">
              <a:prstClr val="black">
                <a:alpha val="50000"/>
              </a:prstClr>
            </a:innerShdw>
          </a:effectLst>
        </p:spPr>
        <p:style>
          <a:lnRef idx="0">
            <a:srgbClr val="FFFFFF"/>
          </a:lnRef>
          <a:fillRef idx="2">
            <a:schemeClr val="accent1"/>
          </a:fillRef>
          <a:effectRef idx="0">
            <a:srgbClr val="FFFFFF"/>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lum bright="12000"/>
          </a:blip>
          <a:stretch>
            <a:fillRect/>
          </a:stretch>
        </p:blipFill>
        <p:spPr>
          <a:xfrm>
            <a:off x="1097280" y="280670"/>
            <a:ext cx="2362200" cy="5905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6" presetClass="entr" presetSubtype="16" fill="hold" nodeType="with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circle(in)">
                                      <p:cBhvr>
                                        <p:cTn id="12" dur="2000"/>
                                        <p:tgtEl>
                                          <p:spTgt spid="101"/>
                                        </p:tgtEl>
                                      </p:cBhvr>
                                    </p:animEffect>
                                  </p:childTnLst>
                                </p:cTn>
                              </p:par>
                              <p:par>
                                <p:cTn id="13" presetID="3" presetClass="entr" presetSubtype="1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blinds(horizontal)">
                                      <p:cBhvr>
                                        <p:cTn id="15" dur="500"/>
                                        <p:tgtEl>
                                          <p:spTgt spid="103"/>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par>
                          <p:cTn id="24" fill="hold">
                            <p:stCondLst>
                              <p:cond delay="83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7"/>
                                        </p:tgtEl>
                                        <p:attrNameLst>
                                          <p:attrName>ppt_y</p:attrName>
                                        </p:attrNameLst>
                                      </p:cBhvr>
                                      <p:tavLst>
                                        <p:tav tm="0">
                                          <p:val>
                                            <p:strVal val="#ppt_y"/>
                                          </p:val>
                                        </p:tav>
                                        <p:tav tm="100000">
                                          <p:val>
                                            <p:strVal val="#ppt_y"/>
                                          </p:val>
                                        </p:tav>
                                      </p:tavLst>
                                    </p:anim>
                                    <p:anim calcmode="lin" valueType="num">
                                      <p:cBhvr>
                                        <p:cTn id="2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7"/>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3" grpId="0" animBg="1"/>
      <p:bldP spid="3" grpId="1" animBg="1"/>
      <p:bldP spid="4" grpId="0" animBg="1"/>
      <p:bldP spid="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l="14971" t="6607" r="26017" b="13947"/>
          <a:stretch>
            <a:fillRect/>
          </a:stretch>
        </p:blipFill>
        <p:spPr>
          <a:xfrm>
            <a:off x="3982719" y="769301"/>
            <a:ext cx="7945120" cy="5634355"/>
          </a:xfrm>
          <a:prstGeom prst="rect">
            <a:avLst/>
          </a:prstGeom>
          <a:ln w="38100" cmpd="dbl">
            <a:solidFill>
              <a:schemeClr val="tx1">
                <a:lumMod val="95000"/>
                <a:lumOff val="5000"/>
              </a:schemeClr>
            </a:solidFill>
          </a:ln>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Text Box 3"/>
          <p:cNvSpPr txBox="1"/>
          <p:nvPr/>
        </p:nvSpPr>
        <p:spPr>
          <a:xfrm>
            <a:off x="5624830" y="3270884"/>
            <a:ext cx="2212975" cy="315595"/>
          </a:xfrm>
          <a:prstGeom prst="rect">
            <a:avLst/>
          </a:prstGeom>
          <a:noFill/>
        </p:spPr>
        <p:txBody>
          <a:bodyPr wrap="square" rtlCol="0">
            <a:noAutofit/>
          </a:bodyPr>
          <a:lstStyle/>
          <a:p>
            <a:r>
              <a:rPr lang="en-US" sz="1400" u="sng" dirty="0">
                <a:effectLst>
                  <a:outerShdw blurRad="38100" dist="38100" dir="2700000" algn="tl">
                    <a:srgbClr val="000000">
                      <a:alpha val="43137"/>
                    </a:srgbClr>
                  </a:outerShdw>
                </a:effectLst>
              </a:rPr>
              <a:t>For Adding Messages</a:t>
            </a:r>
          </a:p>
        </p:txBody>
      </p:sp>
      <p:sp>
        <p:nvSpPr>
          <p:cNvPr id="6" name="Text Box 5"/>
          <p:cNvSpPr txBox="1"/>
          <p:nvPr/>
        </p:nvSpPr>
        <p:spPr>
          <a:xfrm>
            <a:off x="5742304" y="3885089"/>
            <a:ext cx="2212975" cy="315595"/>
          </a:xfrm>
          <a:prstGeom prst="rect">
            <a:avLst/>
          </a:prstGeom>
          <a:noFill/>
        </p:spPr>
        <p:txBody>
          <a:bodyPr wrap="square" rtlCol="0">
            <a:noAutofit/>
          </a:bodyPr>
          <a:lstStyle/>
          <a:p>
            <a:r>
              <a:rPr lang="en-US" sz="1400" u="sng" dirty="0">
                <a:effectLst>
                  <a:outerShdw blurRad="38100" dist="38100" dir="2700000" algn="tl">
                    <a:srgbClr val="000000">
                      <a:alpha val="43137"/>
                    </a:srgbClr>
                  </a:outerShdw>
                </a:effectLst>
              </a:rPr>
              <a:t>View All Message</a:t>
            </a:r>
          </a:p>
        </p:txBody>
      </p:sp>
      <p:sp>
        <p:nvSpPr>
          <p:cNvPr id="7" name="Text Box 6"/>
          <p:cNvSpPr txBox="1"/>
          <p:nvPr/>
        </p:nvSpPr>
        <p:spPr>
          <a:xfrm>
            <a:off x="6096951" y="4907753"/>
            <a:ext cx="2212975" cy="315595"/>
          </a:xfrm>
          <a:prstGeom prst="rect">
            <a:avLst/>
          </a:prstGeom>
          <a:noFill/>
        </p:spPr>
        <p:txBody>
          <a:bodyPr wrap="square" rtlCol="0">
            <a:noAutofit/>
          </a:bodyPr>
          <a:lstStyle/>
          <a:p>
            <a:r>
              <a:rPr lang="en-US" sz="1400" u="sng" dirty="0">
                <a:effectLst>
                  <a:outerShdw blurRad="38100" dist="38100" dir="2700000" algn="tl">
                    <a:srgbClr val="000000">
                      <a:alpha val="43137"/>
                    </a:srgbClr>
                  </a:outerShdw>
                </a:effectLst>
              </a:rPr>
              <a:t>View Individual Message </a:t>
            </a:r>
          </a:p>
        </p:txBody>
      </p:sp>
      <p:sp>
        <p:nvSpPr>
          <p:cNvPr id="2" name="Title 1">
            <a:extLst>
              <a:ext uri="{FF2B5EF4-FFF2-40B4-BE49-F238E27FC236}">
                <a16:creationId xmlns:a16="http://schemas.microsoft.com/office/drawing/2014/main" id="{F8CDDFFA-87BB-3994-AC42-5F7672D8407D}"/>
              </a:ext>
            </a:extLst>
          </p:cNvPr>
          <p:cNvSpPr>
            <a:spLocks noGrp="1"/>
          </p:cNvSpPr>
          <p:nvPr>
            <p:ph type="title"/>
          </p:nvPr>
        </p:nvSpPr>
        <p:spPr>
          <a:xfrm>
            <a:off x="50483" y="325120"/>
            <a:ext cx="3932237" cy="1600200"/>
          </a:xfrm>
        </p:spPr>
        <p:txBody>
          <a:bodyPr/>
          <a:lstStyle/>
          <a:p>
            <a:r>
              <a:rPr lang="en-US" u="sng" dirty="0">
                <a:latin typeface="Arial Rounded MT Bold" panose="020F0704030504030204" pitchFamily="34" charset="0"/>
              </a:rPr>
              <a:t>Spring boot framework</a:t>
            </a:r>
            <a:endParaRPr lang="en-IN" dirty="0"/>
          </a:p>
        </p:txBody>
      </p:sp>
      <p:sp>
        <p:nvSpPr>
          <p:cNvPr id="9" name="Text Placeholder 8">
            <a:extLst>
              <a:ext uri="{FF2B5EF4-FFF2-40B4-BE49-F238E27FC236}">
                <a16:creationId xmlns:a16="http://schemas.microsoft.com/office/drawing/2014/main" id="{BED06441-CD72-50FB-9158-B94D7309D130}"/>
              </a:ext>
            </a:extLst>
          </p:cNvPr>
          <p:cNvSpPr>
            <a:spLocks noGrp="1"/>
          </p:cNvSpPr>
          <p:nvPr>
            <p:ph type="body" sz="half" idx="2"/>
          </p:nvPr>
        </p:nvSpPr>
        <p:spPr>
          <a:xfrm>
            <a:off x="50482" y="2049461"/>
            <a:ext cx="3932237" cy="1878649"/>
          </a:xfrm>
        </p:spPr>
        <p:txBody>
          <a:bodyPr/>
          <a:lstStyle/>
          <a:p>
            <a:pPr eaLnBrk="1" hangingPunct="1">
              <a:buSzTx/>
              <a:defRPr/>
            </a:pPr>
            <a:r>
              <a:rPr lang="en-US" altLang="en-US" sz="2400" dirty="0"/>
              <a:t>ANGULAR JS connectivity :</a:t>
            </a:r>
          </a:p>
          <a:p>
            <a:pPr eaLnBrk="1" hangingPunct="1">
              <a:buSzTx/>
              <a:defRPr/>
            </a:pPr>
            <a:endParaRPr lang="en-US" altLang="en-US" sz="1800" dirty="0"/>
          </a:p>
          <a:p>
            <a:pPr marL="342900" indent="-342900" algn="just" eaLnBrk="1" hangingPunct="1">
              <a:buSzTx/>
              <a:buFont typeface="Arial" panose="020B0604020202020204" pitchFamily="34" charset="0"/>
              <a:buChar char="•"/>
              <a:defRPr/>
            </a:pPr>
            <a:r>
              <a:rPr lang="en-US" altLang="en-US" sz="2000" dirty="0"/>
              <a:t>For connecting the back – end logic with the front – end webpage</a:t>
            </a:r>
          </a:p>
          <a:p>
            <a:endParaRPr lang="en-IN" dirty="0"/>
          </a:p>
        </p:txBody>
      </p:sp>
      <p:sp>
        <p:nvSpPr>
          <p:cNvPr id="10" name="Rectangle: Rounded Corners 9">
            <a:extLst>
              <a:ext uri="{FF2B5EF4-FFF2-40B4-BE49-F238E27FC236}">
                <a16:creationId xmlns:a16="http://schemas.microsoft.com/office/drawing/2014/main" id="{F1B112E0-0946-0046-452B-312F053828F0}"/>
              </a:ext>
            </a:extLst>
          </p:cNvPr>
          <p:cNvSpPr/>
          <p:nvPr/>
        </p:nvSpPr>
        <p:spPr>
          <a:xfrm>
            <a:off x="4089400" y="1382869"/>
            <a:ext cx="4632325" cy="41545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a:extLst>
              <a:ext uri="{FF2B5EF4-FFF2-40B4-BE49-F238E27FC236}">
                <a16:creationId xmlns:a16="http://schemas.microsoft.com/office/drawing/2014/main" id="{C60B1E18-15C2-CA15-55EB-4F21F191E591}"/>
              </a:ext>
            </a:extLst>
          </p:cNvPr>
          <p:cNvCxnSpPr>
            <a:cxnSpLocks/>
          </p:cNvCxnSpPr>
          <p:nvPr/>
        </p:nvCxnSpPr>
        <p:spPr>
          <a:xfrm flipV="1">
            <a:off x="3302000" y="1798320"/>
            <a:ext cx="787400" cy="84328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0305B433-D3DF-E0CD-AA7C-14F76F84B249}"/>
              </a:ext>
            </a:extLst>
          </p:cNvPr>
          <p:cNvSpPr>
            <a:spLocks noGrp="1" noChangeArrowheads="1"/>
          </p:cNvSpPr>
          <p:nvPr>
            <p:ph idx="1"/>
          </p:nvPr>
        </p:nvSpPr>
        <p:spPr>
          <a:xfrm>
            <a:off x="91122" y="3949063"/>
            <a:ext cx="3600450" cy="2454593"/>
          </a:xfrm>
        </p:spPr>
        <p:txBody>
          <a:bodyPr>
            <a:normAutofit/>
          </a:bodyPr>
          <a:lstStyle/>
          <a:p>
            <a:pPr marL="0" indent="0" eaLnBrk="1" hangingPunct="1">
              <a:buSzTx/>
              <a:buFont typeface="Arial" panose="020B0604020202020204" pitchFamily="34" charset="0"/>
              <a:buNone/>
              <a:defRPr/>
            </a:pPr>
            <a:r>
              <a:rPr lang="en-US" altLang="en-US" sz="2400" dirty="0"/>
              <a:t>POSTMAN (testing client) :</a:t>
            </a:r>
          </a:p>
          <a:p>
            <a:pPr marL="0" indent="0" eaLnBrk="1" hangingPunct="1">
              <a:buSzTx/>
              <a:buFont typeface="Arial" panose="020B0604020202020204" pitchFamily="34" charset="0"/>
              <a:buNone/>
              <a:defRPr/>
            </a:pPr>
            <a:endParaRPr lang="en-US" altLang="en-US" sz="2400" dirty="0"/>
          </a:p>
          <a:p>
            <a:pPr algn="just" eaLnBrk="1" hangingPunct="1">
              <a:buSzTx/>
              <a:defRPr/>
            </a:pPr>
            <a:r>
              <a:rPr lang="en-US" altLang="en-US" sz="2200" dirty="0"/>
              <a:t>Postman data insertion but using the mapping annotations</a:t>
            </a:r>
          </a:p>
        </p:txBody>
      </p:sp>
      <p:sp>
        <p:nvSpPr>
          <p:cNvPr id="15" name="Rectangle: Rounded Corners 14">
            <a:extLst>
              <a:ext uri="{FF2B5EF4-FFF2-40B4-BE49-F238E27FC236}">
                <a16:creationId xmlns:a16="http://schemas.microsoft.com/office/drawing/2014/main" id="{235473BA-FF8B-6023-0CE3-C6294897A939}"/>
              </a:ext>
            </a:extLst>
          </p:cNvPr>
          <p:cNvSpPr/>
          <p:nvPr/>
        </p:nvSpPr>
        <p:spPr>
          <a:xfrm>
            <a:off x="4451985" y="3351369"/>
            <a:ext cx="5948363" cy="273733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 name="Straight Arrow Connector 15">
            <a:extLst>
              <a:ext uri="{FF2B5EF4-FFF2-40B4-BE49-F238E27FC236}">
                <a16:creationId xmlns:a16="http://schemas.microsoft.com/office/drawing/2014/main" id="{3E6F9449-372B-0310-1F9E-A6EDDE0E5106}"/>
              </a:ext>
            </a:extLst>
          </p:cNvPr>
          <p:cNvCxnSpPr/>
          <p:nvPr/>
        </p:nvCxnSpPr>
        <p:spPr>
          <a:xfrm flipV="1">
            <a:off x="2713830" y="4591050"/>
            <a:ext cx="1692275" cy="1905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0F9CFBA-B614-9FAB-8353-77C41B7BBD01}"/>
              </a:ext>
            </a:extLst>
          </p:cNvPr>
          <p:cNvSpPr>
            <a:spLocks noGrp="1"/>
          </p:cNvSpPr>
          <p:nvPr>
            <p:ph type="title"/>
          </p:nvPr>
        </p:nvSpPr>
        <p:spPr>
          <a:xfrm>
            <a:off x="436563" y="187325"/>
            <a:ext cx="3932237" cy="1600200"/>
          </a:xfrm>
        </p:spPr>
        <p:txBody>
          <a:bodyPr/>
          <a:lstStyle/>
          <a:p>
            <a:r>
              <a:rPr lang="en-US" dirty="0">
                <a:latin typeface="Arial Rounded MT Bold" panose="020F0704030504030204" pitchFamily="34" charset="0"/>
              </a:rPr>
              <a:t>JPA – ( Mappings)</a:t>
            </a:r>
            <a:endParaRPr lang="en-IN" dirty="0"/>
          </a:p>
        </p:txBody>
      </p:sp>
      <p:pic>
        <p:nvPicPr>
          <p:cNvPr id="25" name="Content Placeholder 24">
            <a:extLst>
              <a:ext uri="{FF2B5EF4-FFF2-40B4-BE49-F238E27FC236}">
                <a16:creationId xmlns:a16="http://schemas.microsoft.com/office/drawing/2014/main" id="{D54E9FFD-2E22-16DD-8CB1-14AAC22DDD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468" y="477520"/>
            <a:ext cx="6172200" cy="5902960"/>
          </a:xfrm>
        </p:spPr>
      </p:pic>
      <p:sp>
        <p:nvSpPr>
          <p:cNvPr id="23" name="Text Placeholder 8">
            <a:extLst>
              <a:ext uri="{FF2B5EF4-FFF2-40B4-BE49-F238E27FC236}">
                <a16:creationId xmlns:a16="http://schemas.microsoft.com/office/drawing/2014/main" id="{3177FF7C-059A-8CFC-180F-23E24EBC315C}"/>
              </a:ext>
            </a:extLst>
          </p:cNvPr>
          <p:cNvSpPr>
            <a:spLocks noGrp="1" noChangeArrowheads="1"/>
          </p:cNvSpPr>
          <p:nvPr>
            <p:ph type="body" sz="half" idx="2"/>
          </p:nvPr>
        </p:nvSpPr>
        <p:spPr>
          <a:xfrm>
            <a:off x="436563" y="2057399"/>
            <a:ext cx="3219450" cy="3395663"/>
          </a:xfrm>
        </p:spPr>
        <p:txBody>
          <a:bodyPr>
            <a:noAutofit/>
          </a:bodyPr>
          <a:lstStyle/>
          <a:p>
            <a:pPr marL="285750" indent="-285750" eaLnBrk="1" hangingPunct="1">
              <a:buFont typeface="Arial" panose="020B0604020202020204" pitchFamily="34" charset="0"/>
              <a:buChar char="•"/>
            </a:pPr>
            <a:r>
              <a:rPr lang="en-US" altLang="en-US" sz="2400" dirty="0"/>
              <a:t>It is the mapping concept of the JPA specification due to which the Entity ( POJO ) classes are mapped with each other. </a:t>
            </a:r>
          </a:p>
          <a:p>
            <a:pPr marL="285750" indent="-285750" eaLnBrk="1" hangingPunct="1">
              <a:buFont typeface="Arial" panose="020B0604020202020204" pitchFamily="34" charset="0"/>
              <a:buChar char="•"/>
            </a:pPr>
            <a:r>
              <a:rPr lang="en-US" altLang="en-US" sz="2400" dirty="0"/>
              <a:t>Without mapping project is not completed as there is no relation between the Entities</a:t>
            </a:r>
          </a:p>
        </p:txBody>
      </p:sp>
      <p:sp>
        <p:nvSpPr>
          <p:cNvPr id="26" name="Rectangle: Rounded Corners 25">
            <a:extLst>
              <a:ext uri="{FF2B5EF4-FFF2-40B4-BE49-F238E27FC236}">
                <a16:creationId xmlns:a16="http://schemas.microsoft.com/office/drawing/2014/main" id="{45FE44A9-2128-6151-1B07-A5FA01158BD4}"/>
              </a:ext>
            </a:extLst>
          </p:cNvPr>
          <p:cNvSpPr/>
          <p:nvPr/>
        </p:nvSpPr>
        <p:spPr>
          <a:xfrm>
            <a:off x="5583238" y="3205163"/>
            <a:ext cx="5775642" cy="91979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7" name="Straight Arrow Connector 26">
            <a:extLst>
              <a:ext uri="{FF2B5EF4-FFF2-40B4-BE49-F238E27FC236}">
                <a16:creationId xmlns:a16="http://schemas.microsoft.com/office/drawing/2014/main" id="{E266D06D-48F1-D26F-75B8-EDD4D6FE4110}"/>
              </a:ext>
            </a:extLst>
          </p:cNvPr>
          <p:cNvCxnSpPr>
            <a:cxnSpLocks/>
            <a:endCxn id="26" idx="1"/>
          </p:cNvCxnSpPr>
          <p:nvPr/>
        </p:nvCxnSpPr>
        <p:spPr>
          <a:xfrm>
            <a:off x="3545840" y="3665062"/>
            <a:ext cx="2037398"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5FD5-E0DC-35F6-CDBC-132DA959C9CA}"/>
              </a:ext>
            </a:extLst>
          </p:cNvPr>
          <p:cNvCxnSpPr/>
          <p:nvPr/>
        </p:nvCxnSpPr>
        <p:spPr>
          <a:xfrm flipV="1">
            <a:off x="858520" y="1782445"/>
            <a:ext cx="2524760" cy="508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310414084"/>
      </p:ext>
    </p:ext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amond(in)">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2560320" y="365760"/>
            <a:ext cx="7071360" cy="706755"/>
          </a:xfrm>
          <a:prstGeom prst="rect">
            <a:avLst/>
          </a:prstGeom>
          <a:noFill/>
        </p:spPr>
        <p:txBody>
          <a:bodyPr wrap="square" rtlCol="0">
            <a:spAutoFit/>
          </a:bodyPr>
          <a:lstStyle/>
          <a:p>
            <a:pPr indent="0" eaLnBrk="1" hangingPunct="1">
              <a:buFont typeface="Wingdings" panose="05000000000000000000" charset="0"/>
              <a:buNone/>
            </a:pPr>
            <a:r>
              <a:rPr lang="en-US" altLang="en-US" sz="4000" b="1" dirty="0">
                <a:latin typeface="Mongolian Baiti" panose="03000500000000000000" charset="0"/>
                <a:cs typeface="Mongolian Baiti" panose="03000500000000000000" charset="0"/>
                <a:sym typeface="+mn-ea"/>
              </a:rPr>
              <a:t>FRONT-END DEVELOPMENT</a:t>
            </a:r>
          </a:p>
        </p:txBody>
      </p:sp>
      <p:cxnSp>
        <p:nvCxnSpPr>
          <p:cNvPr id="4" name="Straight Connector 3"/>
          <p:cNvCxnSpPr/>
          <p:nvPr/>
        </p:nvCxnSpPr>
        <p:spPr>
          <a:xfrm flipV="1">
            <a:off x="4795520" y="1193165"/>
            <a:ext cx="2875280" cy="1016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3" name="Pentagon 2"/>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rcRect b="11505"/>
          <a:stretch>
            <a:fillRect/>
          </a:stretch>
        </p:blipFill>
        <p:spPr>
          <a:xfrm>
            <a:off x="1270635" y="1504315"/>
            <a:ext cx="9517380" cy="4923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par>
                          <p:cTn id="12" fill="hold">
                            <p:stCondLst>
                              <p:cond delay="1500"/>
                            </p:stCondLst>
                            <p:childTnLst>
                              <p:par>
                                <p:cTn id="13" presetID="8"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653"/>
          <a:stretch>
            <a:fillRect/>
          </a:stretch>
        </p:blipFill>
        <p:spPr>
          <a:xfrm>
            <a:off x="1556385" y="1203960"/>
            <a:ext cx="9079230" cy="494284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662"/>
          <a:stretch>
            <a:fillRect/>
          </a:stretch>
        </p:blipFill>
        <p:spPr>
          <a:xfrm>
            <a:off x="1313180" y="1259840"/>
            <a:ext cx="9565640" cy="517779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1225"/>
          <a:stretch>
            <a:fillRect/>
          </a:stretch>
        </p:blipFill>
        <p:spPr>
          <a:xfrm>
            <a:off x="1332230" y="978535"/>
            <a:ext cx="9815830" cy="5292725"/>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622"/>
          <a:stretch>
            <a:fillRect/>
          </a:stretch>
        </p:blipFill>
        <p:spPr>
          <a:xfrm>
            <a:off x="1271270" y="1167130"/>
            <a:ext cx="9977755" cy="5323205"/>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855"/>
          <a:stretch>
            <a:fillRect/>
          </a:stretch>
        </p:blipFill>
        <p:spPr>
          <a:xfrm>
            <a:off x="1270000" y="1094105"/>
            <a:ext cx="9918700" cy="531241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281"/>
          <a:stretch>
            <a:fillRect/>
          </a:stretch>
        </p:blipFill>
        <p:spPr>
          <a:xfrm>
            <a:off x="1254760" y="1073785"/>
            <a:ext cx="9965055" cy="530860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1016"/>
          <a:stretch>
            <a:fillRect/>
          </a:stretch>
        </p:blipFill>
        <p:spPr>
          <a:xfrm>
            <a:off x="1323340" y="1175385"/>
            <a:ext cx="9827260" cy="517525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Oval 3"/>
          <p:cNvSpPr/>
          <p:nvPr/>
        </p:nvSpPr>
        <p:spPr>
          <a:xfrm>
            <a:off x="9876155" y="3964940"/>
            <a:ext cx="843915" cy="833120"/>
          </a:xfrm>
          <a:prstGeom prst="ellipse">
            <a:avLst/>
          </a:prstGeom>
          <a:solidFill>
            <a:schemeClr val="accent1">
              <a:lumMod val="60000"/>
              <a:lumOff val="40000"/>
            </a:schemeClr>
          </a:solidFill>
          <a:ln>
            <a:solidFill>
              <a:schemeClr val="tx1"/>
            </a:solidFill>
          </a:ln>
          <a:effectLst>
            <a:innerShdw blurRad="63500" dist="50800" dir="13500000">
              <a:prstClr val="black">
                <a:alpha val="50000"/>
              </a:prstClr>
            </a:inn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4475480" y="361950"/>
            <a:ext cx="3241040" cy="901065"/>
          </a:xfrm>
          <a:prstGeom prst="rect">
            <a:avLst/>
          </a:prstGeom>
          <a:noFill/>
        </p:spPr>
        <p:txBody>
          <a:bodyPr wrap="square" rtlCol="0">
            <a:noAutofit/>
          </a:bodyPr>
          <a:lstStyle/>
          <a:p>
            <a:pPr algn="ctr"/>
            <a:r>
              <a:rPr lang="en-US" sz="4000" b="1" cap="all" noProof="0" dirty="0">
                <a:latin typeface="Mongolian Baiti" panose="03000500000000000000" charset="0"/>
                <a:ea typeface="+mj-ea"/>
                <a:cs typeface="Mongolian Baiti" panose="03000500000000000000" charset="0"/>
                <a:sym typeface="+mn-ea"/>
              </a:rPr>
              <a:t>Overview</a:t>
            </a:r>
            <a:endParaRPr lang="en-US" altLang="en-US" sz="4000" b="1" dirty="0">
              <a:sym typeface="+mn-ea"/>
            </a:endParaRPr>
          </a:p>
          <a:p>
            <a:pPr algn="ctr"/>
            <a:endParaRPr lang="en-US" sz="4000" b="1"/>
          </a:p>
        </p:txBody>
      </p:sp>
      <p:sp>
        <p:nvSpPr>
          <p:cNvPr id="11" name="Text Box 10"/>
          <p:cNvSpPr txBox="1"/>
          <p:nvPr/>
        </p:nvSpPr>
        <p:spPr>
          <a:xfrm>
            <a:off x="2910840" y="1489710"/>
            <a:ext cx="5165090" cy="5166360"/>
          </a:xfrm>
          <a:prstGeom prst="rect">
            <a:avLst/>
          </a:prstGeom>
          <a:noFill/>
        </p:spPr>
        <p:txBody>
          <a:bodyPr wrap="square" rtlCol="0">
            <a:noAutofit/>
          </a:bodyPr>
          <a:lstStyle/>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Introduction</a:t>
            </a:r>
          </a:p>
          <a:p>
            <a:pPr marL="285750" indent="-285750">
              <a:buFont typeface="Wingdings" panose="05000000000000000000" charset="0"/>
              <a:buChar char="v"/>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Objective</a:t>
            </a:r>
            <a:endParaRPr lang="en-US" altLang="en-US" sz="2000" b="1" dirty="0">
              <a:latin typeface="Georgia Pro Cond Black" panose="02040A06050405020203" charset="0"/>
              <a:cs typeface="Georgia Pro Cond Black" panose="02040A06050405020203" charset="0"/>
            </a:endParaRPr>
          </a:p>
          <a:p>
            <a:pPr indent="0">
              <a:buFont typeface="Wingdings" panose="05000000000000000000" charset="0"/>
              <a:buNone/>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Purpose &amp; Solution</a:t>
            </a:r>
          </a:p>
          <a:p>
            <a:pPr indent="0">
              <a:buFont typeface="Wingdings" panose="05000000000000000000" charset="0"/>
              <a:buNone/>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ER – Diagram</a:t>
            </a:r>
          </a:p>
          <a:p>
            <a:pPr marL="285750" indent="-285750">
              <a:buFont typeface="Wingdings" panose="05000000000000000000" charset="0"/>
              <a:buChar char="v"/>
            </a:pPr>
            <a:endParaRPr lang="en-US" altLang="en-US" sz="2000" b="1" dirty="0">
              <a:latin typeface="Georgia Pro Cond Black" panose="02040A06050405020203" charset="0"/>
              <a:cs typeface="Georgia Pro Cond Black" panose="02040A06050405020203" charset="0"/>
              <a:sym typeface="+mn-ea"/>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Technology </a:t>
            </a:r>
          </a:p>
          <a:p>
            <a:pPr indent="0">
              <a:buFont typeface="Wingdings" panose="05000000000000000000" charset="0"/>
              <a:buNone/>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Back-End Development</a:t>
            </a:r>
          </a:p>
          <a:p>
            <a:pPr indent="0">
              <a:buFont typeface="Wingdings" panose="05000000000000000000" charset="0"/>
              <a:buNone/>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rPr>
              <a:t>  Front-End Development</a:t>
            </a:r>
          </a:p>
          <a:p>
            <a:pPr marL="285750" indent="-285750">
              <a:buFont typeface="Wingdings" panose="05000000000000000000" charset="0"/>
              <a:buChar char="v"/>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Future &amp; Scope</a:t>
            </a:r>
          </a:p>
          <a:p>
            <a:pPr indent="0">
              <a:buFont typeface="Wingdings" panose="05000000000000000000" charset="0"/>
              <a:buNone/>
            </a:pPr>
            <a:endParaRPr lang="en-US" altLang="en-US" sz="2000" b="1" dirty="0">
              <a:latin typeface="Georgia Pro Cond Black" panose="02040A06050405020203" charset="0"/>
              <a:cs typeface="Georgia Pro Cond Black" panose="02040A06050405020203" charset="0"/>
            </a:endParaRPr>
          </a:p>
          <a:p>
            <a:pPr marL="285750" indent="-285750">
              <a:buFont typeface="Wingdings" panose="05000000000000000000" charset="0"/>
              <a:buChar char="v"/>
            </a:pPr>
            <a:r>
              <a:rPr lang="en-US" altLang="en-US" sz="2000" b="1" dirty="0">
                <a:latin typeface="Georgia Pro Cond Black" panose="02040A06050405020203" charset="0"/>
                <a:cs typeface="Georgia Pro Cond Black" panose="02040A06050405020203" charset="0"/>
                <a:sym typeface="+mn-ea"/>
              </a:rPr>
              <a:t>  Conclusion</a:t>
            </a:r>
            <a:endParaRPr lang="en-US" altLang="en-US" sz="2000" b="1" dirty="0">
              <a:latin typeface="Georgia Pro Cond Black" panose="02040A06050405020203" charset="0"/>
              <a:cs typeface="Georgia Pro Cond Black" panose="02040A06050405020203" charset="0"/>
            </a:endParaRPr>
          </a:p>
          <a:p>
            <a:endParaRPr lang="en-US" sz="2000"/>
          </a:p>
          <a:p>
            <a:endParaRPr lang="en-US" sz="2000"/>
          </a:p>
        </p:txBody>
      </p:sp>
      <p:cxnSp>
        <p:nvCxnSpPr>
          <p:cNvPr id="12" name="Straight Connector 11"/>
          <p:cNvCxnSpPr/>
          <p:nvPr/>
        </p:nvCxnSpPr>
        <p:spPr>
          <a:xfrm flipV="1">
            <a:off x="5257800" y="1122680"/>
            <a:ext cx="1677035" cy="1016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2" name="Pentagon 1"/>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10" name="Picture 109"/>
          <p:cNvPicPr/>
          <p:nvPr/>
        </p:nvPicPr>
        <p:blipFill>
          <a:blip r:embed="rId2"/>
          <a:srcRect l="2129" t="8394" r="7210" b="1655"/>
          <a:stretch>
            <a:fillRect/>
          </a:stretch>
        </p:blipFill>
        <p:spPr>
          <a:xfrm>
            <a:off x="7787640" y="188595"/>
            <a:ext cx="4064000" cy="3776345"/>
          </a:xfrm>
          <a:prstGeom prst="ellipse">
            <a:avLst/>
          </a:prstGeom>
          <a:noFill/>
          <a:ln w="9525">
            <a:solidFill>
              <a:schemeClr val="tx1"/>
            </a:solidFill>
          </a:ln>
          <a:effectLst>
            <a:innerShdw blurRad="63500" dist="50800" dir="13500000">
              <a:prstClr val="black">
                <a:alpha val="50000"/>
              </a:prstClr>
            </a:innerShdw>
          </a:effectLst>
        </p:spPr>
      </p:pic>
      <p:sp>
        <p:nvSpPr>
          <p:cNvPr id="3" name="Oval 2"/>
          <p:cNvSpPr/>
          <p:nvPr/>
        </p:nvSpPr>
        <p:spPr>
          <a:xfrm>
            <a:off x="7009130" y="2969895"/>
            <a:ext cx="1644650" cy="1482090"/>
          </a:xfrm>
          <a:prstGeom prst="ellipse">
            <a:avLst/>
          </a:prstGeom>
          <a:solidFill>
            <a:schemeClr val="accent1">
              <a:lumMod val="60000"/>
              <a:lumOff val="40000"/>
            </a:schemeClr>
          </a:solidFill>
          <a:ln>
            <a:solidFill>
              <a:schemeClr val="tx1"/>
            </a:solidFill>
          </a:ln>
          <a:effectLst>
            <a:innerShdw blurRad="63500" dist="50800" dir="13500000">
              <a:prstClr val="black">
                <a:alpha val="50000"/>
              </a:prstClr>
            </a:inn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amond(in)">
                                      <p:cBhvr>
                                        <p:cTn id="14" dur="2000"/>
                                        <p:tgtEl>
                                          <p:spTgt spid="12"/>
                                        </p:tgtEl>
                                      </p:cBhvr>
                                    </p:animEffect>
                                  </p:childTnLst>
                                </p:cTn>
                              </p:par>
                            </p:childTnLst>
                          </p:cTn>
                        </p:par>
                        <p:par>
                          <p:cTn id="15" fill="hold">
                            <p:stCondLst>
                              <p:cond delay="2000"/>
                            </p:stCondLst>
                            <p:childTnLst>
                              <p:par>
                                <p:cTn id="16" presetID="31" presetClass="entr" presetSubtype="0" fill="hold"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p:cTn id="18" dur="1000" fill="hold"/>
                                        <p:tgtEl>
                                          <p:spTgt spid="110"/>
                                        </p:tgtEl>
                                        <p:attrNameLst>
                                          <p:attrName>ppt_w</p:attrName>
                                        </p:attrNameLst>
                                      </p:cBhvr>
                                      <p:tavLst>
                                        <p:tav tm="0">
                                          <p:val>
                                            <p:fltVal val="0"/>
                                          </p:val>
                                        </p:tav>
                                        <p:tav tm="100000">
                                          <p:val>
                                            <p:strVal val="#ppt_w"/>
                                          </p:val>
                                        </p:tav>
                                      </p:tavLst>
                                    </p:anim>
                                    <p:anim calcmode="lin" valueType="num">
                                      <p:cBhvr>
                                        <p:cTn id="19" dur="1000" fill="hold"/>
                                        <p:tgtEl>
                                          <p:spTgt spid="110"/>
                                        </p:tgtEl>
                                        <p:attrNameLst>
                                          <p:attrName>ppt_h</p:attrName>
                                        </p:attrNameLst>
                                      </p:cBhvr>
                                      <p:tavLst>
                                        <p:tav tm="0">
                                          <p:val>
                                            <p:fltVal val="0"/>
                                          </p:val>
                                        </p:tav>
                                        <p:tav tm="100000">
                                          <p:val>
                                            <p:strVal val="#ppt_h"/>
                                          </p:val>
                                        </p:tav>
                                      </p:tavLst>
                                    </p:anim>
                                    <p:anim calcmode="lin" valueType="num">
                                      <p:cBhvr>
                                        <p:cTn id="20" dur="1000" fill="hold"/>
                                        <p:tgtEl>
                                          <p:spTgt spid="110"/>
                                        </p:tgtEl>
                                        <p:attrNameLst>
                                          <p:attrName>style.rotation</p:attrName>
                                        </p:attrNameLst>
                                      </p:cBhvr>
                                      <p:tavLst>
                                        <p:tav tm="0">
                                          <p:val>
                                            <p:fltVal val="90"/>
                                          </p:val>
                                        </p:tav>
                                        <p:tav tm="100000">
                                          <p:val>
                                            <p:fltVal val="0"/>
                                          </p:val>
                                        </p:tav>
                                      </p:tavLst>
                                    </p:anim>
                                    <p:animEffect transition="in" filter="fade">
                                      <p:cBhvr>
                                        <p:cTn id="21" dur="1000"/>
                                        <p:tgtEl>
                                          <p:spTgt spid="110"/>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1"/>
                                        </p:tgtEl>
                                        <p:attrNameLst>
                                          <p:attrName>ppt_y</p:attrName>
                                        </p:attrNameLst>
                                      </p:cBhvr>
                                      <p:tavLst>
                                        <p:tav tm="0">
                                          <p:val>
                                            <p:strVal val="#ppt_y"/>
                                          </p:val>
                                        </p:tav>
                                        <p:tav tm="100000">
                                          <p:val>
                                            <p:strVal val="#ppt_y"/>
                                          </p:val>
                                        </p:tav>
                                      </p:tavLst>
                                    </p:anim>
                                    <p:anim calcmode="lin" valueType="num">
                                      <p:cBhvr>
                                        <p:cTn id="3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p:bldP spid="11" grpId="1"/>
      <p:bldP spid="3" grpId="0" animBg="1"/>
      <p:bldP spid="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8990"/>
          <a:stretch>
            <a:fillRect/>
          </a:stretch>
        </p:blipFill>
        <p:spPr>
          <a:xfrm>
            <a:off x="1283335" y="957580"/>
            <a:ext cx="9624695" cy="528193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245"/>
          <a:stretch>
            <a:fillRect/>
          </a:stretch>
        </p:blipFill>
        <p:spPr>
          <a:xfrm>
            <a:off x="1311275" y="1066165"/>
            <a:ext cx="9966960" cy="532257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518"/>
          <a:stretch>
            <a:fillRect/>
          </a:stretch>
        </p:blipFill>
        <p:spPr>
          <a:xfrm>
            <a:off x="1306830" y="1143635"/>
            <a:ext cx="10092690" cy="521970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1224"/>
          <a:stretch>
            <a:fillRect/>
          </a:stretch>
        </p:blipFill>
        <p:spPr>
          <a:xfrm>
            <a:off x="1434465" y="1162685"/>
            <a:ext cx="9642475" cy="5101590"/>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10049"/>
          <a:stretch>
            <a:fillRect/>
          </a:stretch>
        </p:blipFill>
        <p:spPr>
          <a:xfrm>
            <a:off x="1275080" y="1122045"/>
            <a:ext cx="9930130" cy="5230495"/>
          </a:xfrm>
          <a:prstGeom prst="rect">
            <a:avLst/>
          </a:prstGeom>
        </p:spPr>
      </p:pic>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20" name="Picture 119"/>
          <p:cNvPicPr/>
          <p:nvPr/>
        </p:nvPicPr>
        <p:blipFill>
          <a:blip r:embed="rId2"/>
          <a:srcRect l="16547" r="9164"/>
          <a:stretch>
            <a:fillRect/>
          </a:stretch>
        </p:blipFill>
        <p:spPr>
          <a:xfrm>
            <a:off x="9784080" y="4727575"/>
            <a:ext cx="1542415" cy="1483360"/>
          </a:xfrm>
          <a:prstGeom prst="ellipse">
            <a:avLst/>
          </a:prstGeom>
          <a:noFill/>
          <a:ln w="9525">
            <a:solidFill>
              <a:schemeClr val="tx1"/>
            </a:solidFill>
          </a:ln>
          <a:effectLst>
            <a:innerShdw blurRad="63500" dist="50800" dir="13500000">
              <a:prstClr val="black">
                <a:alpha val="50000"/>
              </a:prstClr>
            </a:innerShdw>
          </a:effectLst>
        </p:spPr>
      </p:pic>
      <p:pic>
        <p:nvPicPr>
          <p:cNvPr id="119" name="Picture 118"/>
          <p:cNvPicPr/>
          <p:nvPr/>
        </p:nvPicPr>
        <p:blipFill>
          <a:blip r:embed="rId3"/>
          <a:srcRect l="7612" r="14799" b="13298"/>
          <a:stretch>
            <a:fillRect/>
          </a:stretch>
        </p:blipFill>
        <p:spPr>
          <a:xfrm>
            <a:off x="9013825" y="2580005"/>
            <a:ext cx="2312670" cy="2266950"/>
          </a:xfrm>
          <a:prstGeom prst="ellipse">
            <a:avLst/>
          </a:prstGeom>
          <a:noFill/>
          <a:ln w="9525">
            <a:solidFill>
              <a:schemeClr val="tx1"/>
            </a:solidFill>
          </a:ln>
          <a:effectLst>
            <a:innerShdw blurRad="63500" dist="50800" dir="13500000">
              <a:prstClr val="black">
                <a:alpha val="50000"/>
              </a:prstClr>
            </a:innerShdw>
          </a:effectLst>
        </p:spPr>
      </p:pic>
      <p:sp>
        <p:nvSpPr>
          <p:cNvPr id="2" name="Text Box 1"/>
          <p:cNvSpPr txBox="1"/>
          <p:nvPr/>
        </p:nvSpPr>
        <p:spPr>
          <a:xfrm>
            <a:off x="4221480" y="294640"/>
            <a:ext cx="4023360" cy="659130"/>
          </a:xfrm>
          <a:prstGeom prst="rect">
            <a:avLst/>
          </a:prstGeom>
          <a:noFill/>
        </p:spPr>
        <p:txBody>
          <a:bodyPr wrap="square" rtlCol="0">
            <a:noAutofit/>
          </a:bodyPr>
          <a:lstStyle/>
          <a:p>
            <a:r>
              <a:rPr lang="en-US" sz="4000" b="1">
                <a:latin typeface="Mongolian Baiti" panose="03000500000000000000" charset="0"/>
                <a:cs typeface="Mongolian Baiti" panose="03000500000000000000" charset="0"/>
                <a:sym typeface="+mn-ea"/>
              </a:rPr>
              <a:t>FUTURE SCOPE</a:t>
            </a:r>
            <a:endParaRPr lang="en-US" b="1">
              <a:latin typeface="Mongolian Baiti" panose="03000500000000000000" charset="0"/>
              <a:cs typeface="Mongolian Baiti" panose="03000500000000000000" charset="0"/>
            </a:endParaRPr>
          </a:p>
          <a:p>
            <a:endParaRPr lang="en-US"/>
          </a:p>
        </p:txBody>
      </p:sp>
      <p:cxnSp>
        <p:nvCxnSpPr>
          <p:cNvPr id="4" name="Straight Connector 3"/>
          <p:cNvCxnSpPr/>
          <p:nvPr/>
        </p:nvCxnSpPr>
        <p:spPr>
          <a:xfrm flipV="1">
            <a:off x="4795520" y="1068705"/>
            <a:ext cx="2875280" cy="1016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609600" y="1584960"/>
            <a:ext cx="9276080" cy="4061460"/>
          </a:xfrm>
          <a:prstGeom prst="rect">
            <a:avLst/>
          </a:prstGeom>
          <a:noFill/>
        </p:spPr>
        <p:txBody>
          <a:bodyPr wrap="square" rtlCol="0">
            <a:spAutoFit/>
          </a:bodyPr>
          <a:lstStyle/>
          <a:p>
            <a:r>
              <a:rPr lang="en-US" sz="2400" b="1">
                <a:latin typeface="Mongolian Baiti" panose="03000500000000000000" charset="0"/>
                <a:cs typeface="Mongolian Baiti" panose="03000500000000000000" charset="0"/>
                <a:sym typeface="+mn-ea"/>
              </a:rPr>
              <a:t>With the knowledge we gained by developing this application,  we are confident that in the future we can make the application more effectively by adding more effective  services.</a:t>
            </a:r>
            <a:endParaRPr lang="en-US" sz="2400" b="1">
              <a:latin typeface="Mongolian Baiti" panose="03000500000000000000" charset="0"/>
              <a:cs typeface="Mongolian Baiti" panose="03000500000000000000" charset="0"/>
            </a:endParaRPr>
          </a:p>
          <a:p>
            <a:endParaRPr lang="en-US" sz="2400" b="1">
              <a:latin typeface="Mongolian Baiti" panose="03000500000000000000" charset="0"/>
              <a:cs typeface="Mongolian Baiti" panose="03000500000000000000" charset="0"/>
            </a:endParaRPr>
          </a:p>
          <a:p>
            <a:r>
              <a:rPr lang="en-US" sz="2400" b="1">
                <a:latin typeface="Mongolian Baiti" panose="03000500000000000000" charset="0"/>
                <a:cs typeface="Mongolian Baiti" panose="03000500000000000000" charset="0"/>
                <a:sym typeface="+mn-ea"/>
              </a:rPr>
              <a:t>Extending this application by providing Authorisation service.</a:t>
            </a:r>
            <a:endParaRPr lang="en-US" sz="2400" b="1">
              <a:latin typeface="Mongolian Baiti" panose="03000500000000000000" charset="0"/>
              <a:cs typeface="Mongolian Baiti" panose="03000500000000000000" charset="0"/>
            </a:endParaRPr>
          </a:p>
          <a:p>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sym typeface="+mn-ea"/>
              </a:rPr>
              <a:t> Providing video call service.</a:t>
            </a: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sym typeface="+mn-ea"/>
              </a:rPr>
              <a:t> Sending live and current location. </a:t>
            </a: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sym typeface="+mn-ea"/>
              </a:rPr>
              <a:t> Updating status. </a:t>
            </a: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sym typeface="+mn-ea"/>
              </a:rPr>
              <a:t> Extending it to web support.</a:t>
            </a:r>
            <a:endParaRPr lang="en-US">
              <a:latin typeface="Mongolian Baiti" panose="03000500000000000000" charset="0"/>
              <a:cs typeface="Mongolian Baiti" panose="03000500000000000000" charset="0"/>
            </a:endParaRPr>
          </a:p>
          <a:p>
            <a:endParaRPr lang="en-US"/>
          </a:p>
        </p:txBody>
      </p:sp>
      <p:sp>
        <p:nvSpPr>
          <p:cNvPr id="6" name="Pentagon 5"/>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18" name="Picture 117"/>
          <p:cNvPicPr/>
          <p:nvPr/>
        </p:nvPicPr>
        <p:blipFill>
          <a:blip r:embed="rId4"/>
          <a:srcRect l="9063" t="2567" r="10906" b="1757"/>
          <a:stretch>
            <a:fillRect/>
          </a:stretch>
        </p:blipFill>
        <p:spPr>
          <a:xfrm>
            <a:off x="7754620" y="4067175"/>
            <a:ext cx="2131060" cy="2045335"/>
          </a:xfrm>
          <a:prstGeom prst="ellipse">
            <a:avLst/>
          </a:prstGeom>
          <a:noFill/>
          <a:ln w="9525">
            <a:solidFill>
              <a:schemeClr val="tx1"/>
            </a:solidFill>
          </a:ln>
          <a:effectLst>
            <a:innerShdw blurRad="63500" dist="50800" dir="13500000">
              <a:prstClr val="black">
                <a:alpha val="50000"/>
              </a:prstClr>
            </a:innerShdw>
          </a:effec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amond(in)">
                                      <p:cBhvr>
                                        <p:cTn id="14" dur="2000"/>
                                        <p:tgtEl>
                                          <p:spTgt spid="4"/>
                                        </p:tgtEl>
                                      </p:cBhvr>
                                    </p:animEffect>
                                  </p:childTnLst>
                                </p:cTn>
                              </p:par>
                            </p:childTnLst>
                          </p:cTn>
                        </p:par>
                        <p:par>
                          <p:cTn id="15" fill="hold">
                            <p:stCondLst>
                              <p:cond delay="2000"/>
                            </p:stCondLst>
                            <p:childTnLst>
                              <p:par>
                                <p:cTn id="16" presetID="31" presetClass="entr" presetSubtype="0" fill="hold" nodeType="afterEffect">
                                  <p:stCondLst>
                                    <p:cond delay="0"/>
                                  </p:stCondLst>
                                  <p:childTnLst>
                                    <p:set>
                                      <p:cBhvr>
                                        <p:cTn id="17" dur="1" fill="hold">
                                          <p:stCondLst>
                                            <p:cond delay="0"/>
                                          </p:stCondLst>
                                        </p:cTn>
                                        <p:tgtEl>
                                          <p:spTgt spid="118"/>
                                        </p:tgtEl>
                                        <p:attrNameLst>
                                          <p:attrName>style.visibility</p:attrName>
                                        </p:attrNameLst>
                                      </p:cBhvr>
                                      <p:to>
                                        <p:strVal val="visible"/>
                                      </p:to>
                                    </p:set>
                                    <p:anim calcmode="lin" valueType="num">
                                      <p:cBhvr>
                                        <p:cTn id="18" dur="1000" fill="hold"/>
                                        <p:tgtEl>
                                          <p:spTgt spid="118"/>
                                        </p:tgtEl>
                                        <p:attrNameLst>
                                          <p:attrName>ppt_w</p:attrName>
                                        </p:attrNameLst>
                                      </p:cBhvr>
                                      <p:tavLst>
                                        <p:tav tm="0">
                                          <p:val>
                                            <p:fltVal val="0"/>
                                          </p:val>
                                        </p:tav>
                                        <p:tav tm="100000">
                                          <p:val>
                                            <p:strVal val="#ppt_w"/>
                                          </p:val>
                                        </p:tav>
                                      </p:tavLst>
                                    </p:anim>
                                    <p:anim calcmode="lin" valueType="num">
                                      <p:cBhvr>
                                        <p:cTn id="19" dur="1000" fill="hold"/>
                                        <p:tgtEl>
                                          <p:spTgt spid="118"/>
                                        </p:tgtEl>
                                        <p:attrNameLst>
                                          <p:attrName>ppt_h</p:attrName>
                                        </p:attrNameLst>
                                      </p:cBhvr>
                                      <p:tavLst>
                                        <p:tav tm="0">
                                          <p:val>
                                            <p:fltVal val="0"/>
                                          </p:val>
                                        </p:tav>
                                        <p:tav tm="100000">
                                          <p:val>
                                            <p:strVal val="#ppt_h"/>
                                          </p:val>
                                        </p:tav>
                                      </p:tavLst>
                                    </p:anim>
                                    <p:anim calcmode="lin" valueType="num">
                                      <p:cBhvr>
                                        <p:cTn id="20" dur="1000" fill="hold"/>
                                        <p:tgtEl>
                                          <p:spTgt spid="118"/>
                                        </p:tgtEl>
                                        <p:attrNameLst>
                                          <p:attrName>style.rotation</p:attrName>
                                        </p:attrNameLst>
                                      </p:cBhvr>
                                      <p:tavLst>
                                        <p:tav tm="0">
                                          <p:val>
                                            <p:fltVal val="90"/>
                                          </p:val>
                                        </p:tav>
                                        <p:tav tm="100000">
                                          <p:val>
                                            <p:fltVal val="0"/>
                                          </p:val>
                                        </p:tav>
                                      </p:tavLst>
                                    </p:anim>
                                    <p:animEffect transition="in" filter="fade">
                                      <p:cBhvr>
                                        <p:cTn id="21" dur="1000"/>
                                        <p:tgtEl>
                                          <p:spTgt spid="118"/>
                                        </p:tgtEl>
                                      </p:cBhvr>
                                    </p:animEffect>
                                  </p:childTnLst>
                                </p:cTn>
                              </p:par>
                              <p:par>
                                <p:cTn id="22" presetID="31" presetClass="entr" presetSubtype="0" fill="hold" nodeType="withEffect">
                                  <p:stCondLst>
                                    <p:cond delay="0"/>
                                  </p:stCondLst>
                                  <p:childTnLst>
                                    <p:set>
                                      <p:cBhvr>
                                        <p:cTn id="23" dur="1" fill="hold">
                                          <p:stCondLst>
                                            <p:cond delay="0"/>
                                          </p:stCondLst>
                                        </p:cTn>
                                        <p:tgtEl>
                                          <p:spTgt spid="119"/>
                                        </p:tgtEl>
                                        <p:attrNameLst>
                                          <p:attrName>style.visibility</p:attrName>
                                        </p:attrNameLst>
                                      </p:cBhvr>
                                      <p:to>
                                        <p:strVal val="visible"/>
                                      </p:to>
                                    </p:set>
                                    <p:anim calcmode="lin" valueType="num">
                                      <p:cBhvr>
                                        <p:cTn id="24" dur="1000" fill="hold"/>
                                        <p:tgtEl>
                                          <p:spTgt spid="119"/>
                                        </p:tgtEl>
                                        <p:attrNameLst>
                                          <p:attrName>ppt_w</p:attrName>
                                        </p:attrNameLst>
                                      </p:cBhvr>
                                      <p:tavLst>
                                        <p:tav tm="0">
                                          <p:val>
                                            <p:fltVal val="0"/>
                                          </p:val>
                                        </p:tav>
                                        <p:tav tm="100000">
                                          <p:val>
                                            <p:strVal val="#ppt_w"/>
                                          </p:val>
                                        </p:tav>
                                      </p:tavLst>
                                    </p:anim>
                                    <p:anim calcmode="lin" valueType="num">
                                      <p:cBhvr>
                                        <p:cTn id="25" dur="1000" fill="hold"/>
                                        <p:tgtEl>
                                          <p:spTgt spid="119"/>
                                        </p:tgtEl>
                                        <p:attrNameLst>
                                          <p:attrName>ppt_h</p:attrName>
                                        </p:attrNameLst>
                                      </p:cBhvr>
                                      <p:tavLst>
                                        <p:tav tm="0">
                                          <p:val>
                                            <p:fltVal val="0"/>
                                          </p:val>
                                        </p:tav>
                                        <p:tav tm="100000">
                                          <p:val>
                                            <p:strVal val="#ppt_h"/>
                                          </p:val>
                                        </p:tav>
                                      </p:tavLst>
                                    </p:anim>
                                    <p:anim calcmode="lin" valueType="num">
                                      <p:cBhvr>
                                        <p:cTn id="26" dur="1000" fill="hold"/>
                                        <p:tgtEl>
                                          <p:spTgt spid="119"/>
                                        </p:tgtEl>
                                        <p:attrNameLst>
                                          <p:attrName>style.rotation</p:attrName>
                                        </p:attrNameLst>
                                      </p:cBhvr>
                                      <p:tavLst>
                                        <p:tav tm="0">
                                          <p:val>
                                            <p:fltVal val="90"/>
                                          </p:val>
                                        </p:tav>
                                        <p:tav tm="100000">
                                          <p:val>
                                            <p:fltVal val="0"/>
                                          </p:val>
                                        </p:tav>
                                      </p:tavLst>
                                    </p:anim>
                                    <p:animEffect transition="in" filter="fade">
                                      <p:cBhvr>
                                        <p:cTn id="27" dur="1000"/>
                                        <p:tgtEl>
                                          <p:spTgt spid="119"/>
                                        </p:tgtEl>
                                      </p:cBhvr>
                                    </p:animEffect>
                                  </p:childTnLst>
                                </p:cTn>
                              </p:par>
                            </p:childTnLst>
                          </p:cTn>
                        </p:par>
                        <p:par>
                          <p:cTn id="28" fill="hold">
                            <p:stCondLst>
                              <p:cond delay="3000"/>
                            </p:stCondLst>
                            <p:childTnLst>
                              <p:par>
                                <p:cTn id="29" presetID="31" presetClass="entr" presetSubtype="0" fill="hold" nodeType="after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p:cTn id="31" dur="1000" fill="hold"/>
                                        <p:tgtEl>
                                          <p:spTgt spid="120"/>
                                        </p:tgtEl>
                                        <p:attrNameLst>
                                          <p:attrName>ppt_w</p:attrName>
                                        </p:attrNameLst>
                                      </p:cBhvr>
                                      <p:tavLst>
                                        <p:tav tm="0">
                                          <p:val>
                                            <p:fltVal val="0"/>
                                          </p:val>
                                        </p:tav>
                                        <p:tav tm="100000">
                                          <p:val>
                                            <p:strVal val="#ppt_w"/>
                                          </p:val>
                                        </p:tav>
                                      </p:tavLst>
                                    </p:anim>
                                    <p:anim calcmode="lin" valueType="num">
                                      <p:cBhvr>
                                        <p:cTn id="32" dur="1000" fill="hold"/>
                                        <p:tgtEl>
                                          <p:spTgt spid="120"/>
                                        </p:tgtEl>
                                        <p:attrNameLst>
                                          <p:attrName>ppt_h</p:attrName>
                                        </p:attrNameLst>
                                      </p:cBhvr>
                                      <p:tavLst>
                                        <p:tav tm="0">
                                          <p:val>
                                            <p:fltVal val="0"/>
                                          </p:val>
                                        </p:tav>
                                        <p:tav tm="100000">
                                          <p:val>
                                            <p:strVal val="#ppt_h"/>
                                          </p:val>
                                        </p:tav>
                                      </p:tavLst>
                                    </p:anim>
                                    <p:anim calcmode="lin" valueType="num">
                                      <p:cBhvr>
                                        <p:cTn id="33" dur="1000" fill="hold"/>
                                        <p:tgtEl>
                                          <p:spTgt spid="120"/>
                                        </p:tgtEl>
                                        <p:attrNameLst>
                                          <p:attrName>style.rotation</p:attrName>
                                        </p:attrNameLst>
                                      </p:cBhvr>
                                      <p:tavLst>
                                        <p:tav tm="0">
                                          <p:val>
                                            <p:fltVal val="90"/>
                                          </p:val>
                                        </p:tav>
                                        <p:tav tm="100000">
                                          <p:val>
                                            <p:fltVal val="0"/>
                                          </p:val>
                                        </p:tav>
                                      </p:tavLst>
                                    </p:anim>
                                    <p:animEffect transition="in" filter="fade">
                                      <p:cBhvr>
                                        <p:cTn id="3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5059045" y="1194435"/>
            <a:ext cx="2072640" cy="4445"/>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2" name="Text Box 1"/>
          <p:cNvSpPr txBox="1"/>
          <p:nvPr/>
        </p:nvSpPr>
        <p:spPr>
          <a:xfrm>
            <a:off x="4063365" y="314960"/>
            <a:ext cx="4064635" cy="706755"/>
          </a:xfrm>
          <a:prstGeom prst="rect">
            <a:avLst/>
          </a:prstGeom>
          <a:noFill/>
        </p:spPr>
        <p:txBody>
          <a:bodyPr wrap="square" rtlCol="0">
            <a:spAutoFit/>
          </a:bodyPr>
          <a:lstStyle/>
          <a:p>
            <a:pPr algn="ctr"/>
            <a:r>
              <a:rPr lang="en-US" sz="4000" b="1">
                <a:latin typeface="Mongolian Baiti" panose="03000500000000000000" charset="0"/>
                <a:cs typeface="Mongolian Baiti" panose="03000500000000000000" charset="0"/>
                <a:sym typeface="+mn-ea"/>
              </a:rPr>
              <a:t>CONCLUSION </a:t>
            </a:r>
            <a:endParaRPr lang="en-US" sz="4000"/>
          </a:p>
        </p:txBody>
      </p:sp>
      <p:sp>
        <p:nvSpPr>
          <p:cNvPr id="3" name="Text Box 2"/>
          <p:cNvSpPr txBox="1"/>
          <p:nvPr/>
        </p:nvSpPr>
        <p:spPr>
          <a:xfrm>
            <a:off x="1717040" y="1838960"/>
            <a:ext cx="8747760" cy="1938020"/>
          </a:xfrm>
          <a:prstGeom prst="rect">
            <a:avLst/>
          </a:prstGeom>
          <a:noFill/>
        </p:spPr>
        <p:txBody>
          <a:bodyPr wrap="square" rtlCol="0">
            <a:spAutoFit/>
          </a:bodyPr>
          <a:lstStyle/>
          <a:p>
            <a:r>
              <a:rPr lang="en-US" sz="2400" b="1">
                <a:latin typeface="Mongolian Baiti" panose="03000500000000000000" charset="0"/>
                <a:cs typeface="Mongolian Baiti" panose="03000500000000000000" charset="0"/>
                <a:sym typeface="+mn-ea"/>
              </a:rPr>
              <a:t>The main objective of project is development of online chat application. By Incropating future update in chat application such as technical advance ment. We are committee to develop high quality chat application by using advance sources </a:t>
            </a:r>
            <a:endParaRPr lang="en-US" sz="2400" b="1">
              <a:latin typeface="Mongolian Baiti" panose="03000500000000000000" charset="0"/>
              <a:cs typeface="Mongolian Baiti" panose="03000500000000000000" charset="0"/>
            </a:endParaRPr>
          </a:p>
          <a:p>
            <a:endParaRPr lang="en-US" sz="2400" b="1"/>
          </a:p>
        </p:txBody>
      </p:sp>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21" name="Picture 120"/>
          <p:cNvPicPr/>
          <p:nvPr/>
        </p:nvPicPr>
        <p:blipFill>
          <a:blip r:embed="rId2"/>
          <a:srcRect l="13060" t="3063" r="10746" b="12008"/>
          <a:stretch>
            <a:fillRect/>
          </a:stretch>
        </p:blipFill>
        <p:spPr>
          <a:xfrm>
            <a:off x="4630420" y="3569970"/>
            <a:ext cx="2943860" cy="2726055"/>
          </a:xfrm>
          <a:prstGeom prst="ellipse">
            <a:avLst/>
          </a:prstGeom>
          <a:noFill/>
          <a:ln w="9525">
            <a:solidFill>
              <a:schemeClr val="tx1"/>
            </a:solidFill>
          </a:ln>
          <a:effectLst>
            <a:innerShdw blurRad="63500" dist="50800" dir="13500000">
              <a:prstClr val="black">
                <a:alpha val="50000"/>
              </a:prstClr>
            </a:innerShdw>
          </a:effec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amond(in)">
                                      <p:cBhvr>
                                        <p:cTn id="14" dur="2000"/>
                                        <p:tgtEl>
                                          <p:spTgt spid="4"/>
                                        </p:tgtEl>
                                      </p:cBhvr>
                                    </p:animEffect>
                                  </p:childTnLst>
                                </p:cTn>
                              </p:par>
                            </p:childTnLst>
                          </p:cTn>
                        </p:par>
                        <p:par>
                          <p:cTn id="15" fill="hold">
                            <p:stCondLst>
                              <p:cond delay="2000"/>
                            </p:stCondLst>
                            <p:childTnLst>
                              <p:par>
                                <p:cTn id="16" presetID="6" presetClass="entr" presetSubtype="16" fill="hold" nodeType="after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circle(in)">
                                      <p:cBhvr>
                                        <p:cTn id="18"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915410" y="3063240"/>
            <a:ext cx="4609465" cy="786130"/>
          </a:xfrm>
          <a:prstGeom prst="rect">
            <a:avLst/>
          </a:prstGeom>
          <a:noFill/>
        </p:spPr>
        <p:txBody>
          <a:bodyPr wrap="square" rtlCol="0">
            <a:noAutofit/>
          </a:bodyPr>
          <a:lstStyle/>
          <a:p>
            <a:r>
              <a:rPr lang="en-US" sz="5400" b="1" dirty="0">
                <a:effectLst>
                  <a:reflection blurRad="6350" stA="55000" endA="300" endPos="45500" dir="5400000" sy="-100000" algn="bl" rotWithShape="0"/>
                </a:effectLst>
                <a:latin typeface="Mongolian Baiti" panose="03000500000000000000" charset="0"/>
                <a:cs typeface="Mongolian Baiti" panose="03000500000000000000" charset="0"/>
                <a:sym typeface="+mn-ea"/>
              </a:rPr>
              <a:t>THANK  YOU</a:t>
            </a:r>
            <a:endParaRPr lang="en-US" sz="5400" b="1" dirty="0">
              <a:latin typeface="Mongolian Baiti" panose="03000500000000000000" charset="0"/>
              <a:cs typeface="Mongolian Baiti" panose="03000500000000000000" charset="0"/>
              <a:sym typeface="+mn-ea"/>
            </a:endParaRPr>
          </a:p>
          <a:p>
            <a:endParaRPr lang="en-US" sz="5400" b="1" dirty="0">
              <a:latin typeface="Mongolian Baiti" panose="03000500000000000000" charset="0"/>
              <a:cs typeface="Mongolian Baiti" panose="03000500000000000000" charset="0"/>
            </a:endParaRPr>
          </a:p>
          <a:p>
            <a:endParaRPr lang="en-US" sz="5400" b="1">
              <a:latin typeface="Mongolian Baiti" panose="03000500000000000000" charset="0"/>
              <a:cs typeface="Mongolian Baiti" panose="03000500000000000000" charset="0"/>
            </a:endParaRPr>
          </a:p>
        </p:txBody>
      </p:sp>
      <p:sp>
        <p:nvSpPr>
          <p:cNvPr id="3" name="Pentagon 2"/>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08" name="Picture 107"/>
          <p:cNvPicPr/>
          <p:nvPr/>
        </p:nvPicPr>
        <p:blipFill>
          <a:blip r:embed="rId2">
            <a:lum bright="6000"/>
          </a:blip>
          <a:srcRect l="18848" r="22343" b="4398"/>
          <a:stretch>
            <a:fillRect/>
          </a:stretch>
        </p:blipFill>
        <p:spPr>
          <a:xfrm>
            <a:off x="9599930" y="247015"/>
            <a:ext cx="2298700" cy="2323465"/>
          </a:xfrm>
          <a:prstGeom prst="ellipse">
            <a:avLst/>
          </a:prstGeom>
          <a:noFill/>
          <a:ln w="9525">
            <a:solidFill>
              <a:schemeClr val="tx1"/>
            </a:solidFill>
          </a:ln>
          <a:effectLst>
            <a:innerShdw blurRad="63500" dist="50800" dir="13500000">
              <a:prstClr val="black">
                <a:alpha val="50000"/>
              </a:prstClr>
            </a:innerShdw>
          </a:effectLst>
        </p:spPr>
      </p:pic>
      <p:sp>
        <p:nvSpPr>
          <p:cNvPr id="3" name="Text Box 2"/>
          <p:cNvSpPr txBox="1"/>
          <p:nvPr/>
        </p:nvSpPr>
        <p:spPr>
          <a:xfrm>
            <a:off x="4046220" y="311785"/>
            <a:ext cx="4098925" cy="706755"/>
          </a:xfrm>
          <a:prstGeom prst="rect">
            <a:avLst/>
          </a:prstGeom>
          <a:noFill/>
        </p:spPr>
        <p:txBody>
          <a:bodyPr wrap="square" rtlCol="0">
            <a:spAutoFit/>
          </a:bodyPr>
          <a:lstStyle/>
          <a:p>
            <a:r>
              <a:rPr lang="en-US" sz="4000" b="1">
                <a:latin typeface="Mongolian Baiti" panose="03000500000000000000" charset="0"/>
                <a:cs typeface="Mongolian Baiti" panose="03000500000000000000" charset="0"/>
                <a:sym typeface="+mn-ea"/>
              </a:rPr>
              <a:t>INTRODUCTION</a:t>
            </a:r>
          </a:p>
        </p:txBody>
      </p:sp>
      <p:sp>
        <p:nvSpPr>
          <p:cNvPr id="6" name="Text Box 5"/>
          <p:cNvSpPr txBox="1"/>
          <p:nvPr/>
        </p:nvSpPr>
        <p:spPr>
          <a:xfrm>
            <a:off x="146050" y="1972310"/>
            <a:ext cx="7012305" cy="2750185"/>
          </a:xfrm>
          <a:prstGeom prst="rect">
            <a:avLst/>
          </a:prstGeom>
          <a:noFill/>
        </p:spPr>
        <p:txBody>
          <a:bodyPr wrap="square" rtlCol="0">
            <a:noAutofit/>
          </a:bodyPr>
          <a:lstStyle/>
          <a:p>
            <a:r>
              <a:rPr lang="en-US" sz="2400">
                <a:latin typeface="Mongolian Baiti" panose="03000500000000000000" charset="0"/>
                <a:cs typeface="Mongolian Baiti" panose="03000500000000000000" charset="0"/>
                <a:sym typeface="+mn-ea"/>
              </a:rPr>
              <a:t>             </a:t>
            </a:r>
            <a:r>
              <a:rPr lang="en-US" sz="2400" b="1">
                <a:latin typeface="Mongolian Baiti" panose="03000500000000000000" charset="0"/>
                <a:cs typeface="Mongolian Baiti" panose="03000500000000000000" charset="0"/>
                <a:sym typeface="+mn-ea"/>
              </a:rPr>
              <a:t>Our project is related to a way of chatting with people. Chatting and communicating with people through internet is becoming common to people &amp; isconnecting people all over the world. </a:t>
            </a:r>
          </a:p>
          <a:p>
            <a:r>
              <a:rPr lang="en-US" sz="2400" b="1">
                <a:latin typeface="Mongolian Baiti" panose="03000500000000000000" charset="0"/>
                <a:cs typeface="Mongolian Baiti" panose="03000500000000000000" charset="0"/>
                <a:sym typeface="+mn-ea"/>
              </a:rPr>
              <a:t>Chatting apps in today's world mainly focus on connecting people.</a:t>
            </a:r>
            <a:endParaRPr lang="en-US" sz="2400" b="1">
              <a:latin typeface="Mongolian Baiti" panose="03000500000000000000" charset="0"/>
              <a:cs typeface="Mongolian Baiti" panose="03000500000000000000" charset="0"/>
            </a:endParaRPr>
          </a:p>
          <a:p>
            <a:endParaRPr lang="en-US" sz="2400" b="1"/>
          </a:p>
        </p:txBody>
      </p:sp>
      <p:cxnSp>
        <p:nvCxnSpPr>
          <p:cNvPr id="2" name="Straight Connector 1"/>
          <p:cNvCxnSpPr/>
          <p:nvPr/>
        </p:nvCxnSpPr>
        <p:spPr>
          <a:xfrm>
            <a:off x="4744720" y="1085850"/>
            <a:ext cx="2702560" cy="1016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4" name="Pentagon 3"/>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07" name="Picture 106"/>
          <p:cNvPicPr/>
          <p:nvPr/>
        </p:nvPicPr>
        <p:blipFill>
          <a:blip r:embed="rId3"/>
          <a:srcRect l="8359" t="6876" r="14896" b="4982"/>
          <a:stretch>
            <a:fillRect/>
          </a:stretch>
        </p:blipFill>
        <p:spPr>
          <a:xfrm>
            <a:off x="6738620" y="1606550"/>
            <a:ext cx="4207510" cy="4093210"/>
          </a:xfrm>
          <a:prstGeom prst="ellipse">
            <a:avLst/>
          </a:prstGeom>
          <a:noFill/>
          <a:ln w="9525">
            <a:solidFill>
              <a:schemeClr val="tx1"/>
            </a:solidFill>
          </a:ln>
          <a:effectLst>
            <a:innerShdw blurRad="63500" dist="50800" dir="13500000">
              <a:prstClr val="black">
                <a:alpha val="50000"/>
              </a:prstClr>
            </a:innerShdw>
          </a:effec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par>
                          <p:cTn id="15" fill="hold">
                            <p:stCondLst>
                              <p:cond delay="2000"/>
                            </p:stCondLst>
                            <p:childTnLst>
                              <p:par>
                                <p:cTn id="16" presetID="52" presetClass="entr" presetSubtype="0" fill="hold" nodeType="afterEffect">
                                  <p:stCondLst>
                                    <p:cond delay="0"/>
                                  </p:stCondLst>
                                  <p:childTnLst>
                                    <p:set>
                                      <p:cBhvr>
                                        <p:cTn id="17" dur="1" fill="hold">
                                          <p:stCondLst>
                                            <p:cond delay="0"/>
                                          </p:stCondLst>
                                        </p:cTn>
                                        <p:tgtEl>
                                          <p:spTgt spid="107"/>
                                        </p:tgtEl>
                                        <p:attrNameLst>
                                          <p:attrName>style.visibility</p:attrName>
                                        </p:attrNameLst>
                                      </p:cBhvr>
                                      <p:to>
                                        <p:strVal val="visible"/>
                                      </p:to>
                                    </p:set>
                                    <p:animScale>
                                      <p:cBhvr>
                                        <p:cTn id="18" dur="1000" decel="50000" fill="hold">
                                          <p:stCondLst>
                                            <p:cond delay="0"/>
                                          </p:stCondLst>
                                        </p:cTn>
                                        <p:tgtEl>
                                          <p:spTgt spid="10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07"/>
                                        </p:tgtEl>
                                        <p:attrNameLst>
                                          <p:attrName>ppt_x</p:attrName>
                                          <p:attrName>ppt_y</p:attrName>
                                        </p:attrNameLst>
                                      </p:cBhvr>
                                    </p:animMotion>
                                    <p:animEffect transition="in" filter="fade">
                                      <p:cBhvr>
                                        <p:cTn id="20" dur="1000"/>
                                        <p:tgtEl>
                                          <p:spTgt spid="107"/>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738880" y="228600"/>
            <a:ext cx="4714240" cy="706755"/>
          </a:xfrm>
          <a:prstGeom prst="rect">
            <a:avLst/>
          </a:prstGeom>
          <a:noFill/>
        </p:spPr>
        <p:txBody>
          <a:bodyPr wrap="square" rtlCol="0">
            <a:spAutoFit/>
          </a:bodyPr>
          <a:lstStyle/>
          <a:p>
            <a:pPr algn="ctr"/>
            <a:r>
              <a:rPr lang="en-US" sz="4000" b="1">
                <a:latin typeface="Mongolian Baiti" panose="03000500000000000000" charset="0"/>
                <a:cs typeface="Mongolian Baiti" panose="03000500000000000000" charset="0"/>
                <a:sym typeface="+mn-ea"/>
              </a:rPr>
              <a:t>OBJECTIVES</a:t>
            </a:r>
          </a:p>
        </p:txBody>
      </p:sp>
      <p:cxnSp>
        <p:nvCxnSpPr>
          <p:cNvPr id="3" name="Straight Connector 2"/>
          <p:cNvCxnSpPr/>
          <p:nvPr/>
        </p:nvCxnSpPr>
        <p:spPr>
          <a:xfrm>
            <a:off x="5146040" y="1010920"/>
            <a:ext cx="1899920"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431800" y="1193800"/>
            <a:ext cx="6827520" cy="5432425"/>
          </a:xfrm>
          <a:prstGeom prst="rect">
            <a:avLst/>
          </a:prstGeom>
          <a:noFill/>
        </p:spPr>
        <p:txBody>
          <a:bodyPr wrap="square" rtlCol="0">
            <a:noAutofit/>
          </a:bodyPr>
          <a:lstStyle/>
          <a:p>
            <a:pPr indent="0">
              <a:buFont typeface="Wingdings" panose="05000000000000000000" charset="0"/>
              <a:buNone/>
            </a:pPr>
            <a:endParaRPr lang="en-US">
              <a:latin typeface="Mongolian Baiti" panose="03000500000000000000" charset="0"/>
              <a:cs typeface="Mongolian Baiti" panose="03000500000000000000" charset="0"/>
              <a:sym typeface="+mn-ea"/>
            </a:endParaRPr>
          </a:p>
          <a:p>
            <a:pPr marL="342900" indent="-342900">
              <a:buFont typeface="Wingdings" panose="05000000000000000000" charset="0"/>
              <a:buChar char="Ø"/>
            </a:pPr>
            <a:r>
              <a:rPr lang="en-US" sz="2400" b="1">
                <a:latin typeface="Mongolian Baiti" panose="03000500000000000000" charset="0"/>
                <a:cs typeface="Mongolian Baiti" panose="03000500000000000000" charset="0"/>
                <a:sym typeface="+mn-ea"/>
              </a:rPr>
              <a:t>Real-time messaging - Users will be able to send and receive messages in real-time without refreshing the page.</a:t>
            </a:r>
            <a:endParaRPr lang="en-US" sz="2400" b="1">
              <a:latin typeface="Mongolian Baiti" panose="03000500000000000000" charset="0"/>
              <a:cs typeface="Mongolian Baiti" panose="03000500000000000000" charset="0"/>
            </a:endParaRPr>
          </a:p>
          <a:p>
            <a:pPr indent="0">
              <a:buFont typeface="Wingdings" panose="05000000000000000000" charset="0"/>
              <a:buNone/>
            </a:pPr>
            <a:r>
              <a:rPr lang="en-US" sz="2400" b="1">
                <a:latin typeface="Mongolian Baiti" panose="03000500000000000000" charset="0"/>
                <a:cs typeface="Mongolian Baiti" panose="03000500000000000000" charset="0"/>
                <a:sym typeface="+mn-ea"/>
              </a:rPr>
              <a:t>    </a:t>
            </a:r>
          </a:p>
          <a:p>
            <a:pPr marL="342900" indent="-342900">
              <a:buFont typeface="Wingdings" panose="05000000000000000000" charset="0"/>
              <a:buChar char="Ø"/>
            </a:pPr>
            <a:r>
              <a:rPr lang="en-US" sz="2400" b="1">
                <a:latin typeface="Mongolian Baiti" panose="03000500000000000000" charset="0"/>
                <a:cs typeface="Mongolian Baiti" panose="03000500000000000000" charset="0"/>
                <a:sym typeface="+mn-ea"/>
              </a:rPr>
              <a:t>Support multiple users and group chats.</a:t>
            </a:r>
          </a:p>
          <a:p>
            <a:pPr marL="342900" indent="-342900">
              <a:buFont typeface="Wingdings" panose="05000000000000000000" charset="0"/>
              <a:buChar char="Ø"/>
            </a:pPr>
            <a:endParaRPr lang="en-US" sz="2400" b="1">
              <a:latin typeface="Mongolian Baiti" panose="03000500000000000000" charset="0"/>
              <a:cs typeface="Mongolian Baiti" panose="03000500000000000000" charset="0"/>
              <a:sym typeface="+mn-ea"/>
            </a:endParaRPr>
          </a:p>
          <a:p>
            <a:pPr marL="342900" indent="-342900">
              <a:buFont typeface="Wingdings" panose="05000000000000000000" charset="0"/>
              <a:buChar char="Ø"/>
            </a:pPr>
            <a:r>
              <a:rPr lang="en-US" sz="2400" b="1">
                <a:latin typeface="Mongolian Baiti" panose="03000500000000000000" charset="0"/>
                <a:cs typeface="Mongolian Baiti" panose="03000500000000000000" charset="0"/>
                <a:sym typeface="+mn-ea"/>
              </a:rPr>
              <a:t>Ensure message security and privacy.</a:t>
            </a:r>
          </a:p>
          <a:p>
            <a:pPr marL="342900" indent="-342900">
              <a:buFont typeface="Wingdings" panose="05000000000000000000" charset="0"/>
              <a:buChar char="Ø"/>
            </a:pPr>
            <a:endParaRPr lang="en-US" sz="2400">
              <a:latin typeface="Mongolian Baiti" panose="03000500000000000000" charset="0"/>
              <a:cs typeface="Mongolian Baiti" panose="03000500000000000000" charset="0"/>
              <a:sym typeface="+mn-ea"/>
            </a:endParaRPr>
          </a:p>
          <a:p>
            <a:pPr marL="342900" indent="-342900">
              <a:buFont typeface="Wingdings" panose="05000000000000000000" charset="0"/>
              <a:buChar char="Ø"/>
            </a:pPr>
            <a:endParaRPr lang="en-US">
              <a:latin typeface="Mongolian Baiti" panose="03000500000000000000" charset="0"/>
              <a:cs typeface="Mongolian Baiti" panose="03000500000000000000" charset="0"/>
            </a:endParaRPr>
          </a:p>
          <a:p>
            <a:r>
              <a:rPr lang="en-US"/>
              <a:t> </a:t>
            </a:r>
          </a:p>
        </p:txBody>
      </p:sp>
      <p:sp>
        <p:nvSpPr>
          <p:cNvPr id="8" name="Pentagon 7"/>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11" name="Picture 110"/>
          <p:cNvPicPr/>
          <p:nvPr/>
        </p:nvPicPr>
        <p:blipFill>
          <a:blip r:embed="rId2">
            <a:lum bright="6000"/>
          </a:blip>
          <a:srcRect l="14857" t="10279" r="12446" b="3464"/>
          <a:stretch>
            <a:fillRect/>
          </a:stretch>
        </p:blipFill>
        <p:spPr>
          <a:xfrm>
            <a:off x="8183245" y="1096645"/>
            <a:ext cx="2494915" cy="2332355"/>
          </a:xfrm>
          <a:prstGeom prst="ellipse">
            <a:avLst/>
          </a:prstGeom>
          <a:noFill/>
          <a:ln w="9525">
            <a:solidFill>
              <a:schemeClr val="tx1"/>
            </a:solidFill>
          </a:ln>
          <a:effectLst>
            <a:innerShdw blurRad="63500" dist="50800" dir="13500000">
              <a:prstClr val="black">
                <a:alpha val="50000"/>
              </a:prstClr>
            </a:innerShdw>
          </a:effectLst>
        </p:spPr>
      </p:pic>
      <p:pic>
        <p:nvPicPr>
          <p:cNvPr id="113" name="Picture 112"/>
          <p:cNvPicPr/>
          <p:nvPr/>
        </p:nvPicPr>
        <p:blipFill>
          <a:blip r:embed="rId3">
            <a:lum bright="6000"/>
          </a:blip>
          <a:srcRect l="10165" t="5794" r="1024" b="599"/>
          <a:stretch>
            <a:fillRect/>
          </a:stretch>
        </p:blipFill>
        <p:spPr>
          <a:xfrm>
            <a:off x="6818630" y="3267710"/>
            <a:ext cx="2494915" cy="2332990"/>
          </a:xfrm>
          <a:prstGeom prst="ellipse">
            <a:avLst/>
          </a:prstGeom>
          <a:noFill/>
          <a:ln w="9525">
            <a:solidFill>
              <a:schemeClr val="tx1"/>
            </a:solidFill>
          </a:ln>
          <a:effectLst>
            <a:innerShdw blurRad="63500" dist="50800" dir="13500000">
              <a:prstClr val="black">
                <a:alpha val="50000"/>
              </a:prstClr>
            </a:innerShdw>
          </a:effectLst>
        </p:spPr>
      </p:pic>
      <p:pic>
        <p:nvPicPr>
          <p:cNvPr id="114" name="Picture 113"/>
          <p:cNvPicPr/>
          <p:nvPr/>
        </p:nvPicPr>
        <p:blipFill>
          <a:blip r:embed="rId4"/>
          <a:srcRect l="12401" r="5881"/>
          <a:stretch>
            <a:fillRect/>
          </a:stretch>
        </p:blipFill>
        <p:spPr>
          <a:xfrm>
            <a:off x="9451340" y="3267710"/>
            <a:ext cx="2494915" cy="2332990"/>
          </a:xfrm>
          <a:prstGeom prst="ellipse">
            <a:avLst/>
          </a:prstGeom>
          <a:noFill/>
          <a:ln w="9525">
            <a:solidFill>
              <a:schemeClr val="tx1"/>
            </a:solidFill>
          </a:ln>
          <a:effectLst>
            <a:innerShdw blurRad="63500" dist="50800" dir="13500000">
              <a:prstClr val="black">
                <a:alpha val="50000"/>
              </a:prstClr>
            </a:innerShdw>
          </a:effec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amond(in)">
                                      <p:cBhvr>
                                        <p:cTn id="14" dur="2000"/>
                                        <p:tgtEl>
                                          <p:spTgt spid="3"/>
                                        </p:tgtEl>
                                      </p:cBhvr>
                                    </p:animEffect>
                                  </p:childTnLst>
                                </p:cTn>
                              </p:par>
                            </p:childTnLst>
                          </p:cTn>
                        </p:par>
                        <p:par>
                          <p:cTn id="15" fill="hold">
                            <p:stCondLst>
                              <p:cond delay="2000"/>
                            </p:stCondLst>
                            <p:childTnLst>
                              <p:par>
                                <p:cTn id="16" presetID="52" presetClass="entr" presetSubtype="0" fill="hold" nodeType="afterEffect">
                                  <p:stCondLst>
                                    <p:cond delay="0"/>
                                  </p:stCondLst>
                                  <p:childTnLst>
                                    <p:set>
                                      <p:cBhvr>
                                        <p:cTn id="17" dur="1" fill="hold">
                                          <p:stCondLst>
                                            <p:cond delay="0"/>
                                          </p:stCondLst>
                                        </p:cTn>
                                        <p:tgtEl>
                                          <p:spTgt spid="111"/>
                                        </p:tgtEl>
                                        <p:attrNameLst>
                                          <p:attrName>style.visibility</p:attrName>
                                        </p:attrNameLst>
                                      </p:cBhvr>
                                      <p:to>
                                        <p:strVal val="visible"/>
                                      </p:to>
                                    </p:set>
                                    <p:animScale>
                                      <p:cBhvr>
                                        <p:cTn id="18" dur="1000" decel="50000" fill="hold">
                                          <p:stCondLst>
                                            <p:cond delay="0"/>
                                          </p:stCondLst>
                                        </p:cTn>
                                        <p:tgtEl>
                                          <p:spTgt spid="1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11"/>
                                        </p:tgtEl>
                                        <p:attrNameLst>
                                          <p:attrName>ppt_x</p:attrName>
                                          <p:attrName>ppt_y</p:attrName>
                                        </p:attrNameLst>
                                      </p:cBhvr>
                                    </p:animMotion>
                                    <p:animEffect transition="in" filter="fade">
                                      <p:cBhvr>
                                        <p:cTn id="20" dur="1000"/>
                                        <p:tgtEl>
                                          <p:spTgt spid="111"/>
                                        </p:tgtEl>
                                      </p:cBhvr>
                                    </p:animEffect>
                                  </p:childTnLst>
                                </p:cTn>
                              </p:par>
                            </p:childTnLst>
                          </p:cTn>
                        </p:par>
                        <p:par>
                          <p:cTn id="21" fill="hold">
                            <p:stCondLst>
                              <p:cond delay="3000"/>
                            </p:stCondLst>
                            <p:childTnLst>
                              <p:par>
                                <p:cTn id="22" presetID="52" presetClass="entr" presetSubtype="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Scale>
                                      <p:cBhvr>
                                        <p:cTn id="24" dur="1000" decel="50000" fill="hold">
                                          <p:stCondLst>
                                            <p:cond delay="0"/>
                                          </p:stCondLst>
                                        </p:cTn>
                                        <p:tgtEl>
                                          <p:spTgt spid="1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13"/>
                                        </p:tgtEl>
                                        <p:attrNameLst>
                                          <p:attrName>ppt_x</p:attrName>
                                          <p:attrName>ppt_y</p:attrName>
                                        </p:attrNameLst>
                                      </p:cBhvr>
                                    </p:animMotion>
                                    <p:animEffect transition="in" filter="fade">
                                      <p:cBhvr>
                                        <p:cTn id="26" dur="1000"/>
                                        <p:tgtEl>
                                          <p:spTgt spid="113"/>
                                        </p:tgtEl>
                                      </p:cBhvr>
                                    </p:animEffect>
                                  </p:childTnLst>
                                </p:cTn>
                              </p:par>
                            </p:childTnLst>
                          </p:cTn>
                        </p:par>
                        <p:par>
                          <p:cTn id="27" fill="hold">
                            <p:stCondLst>
                              <p:cond delay="4000"/>
                            </p:stCondLst>
                            <p:childTnLst>
                              <p:par>
                                <p:cTn id="28" presetID="52" presetClass="entr" presetSubtype="0" fill="hold" nodeType="afterEffect">
                                  <p:stCondLst>
                                    <p:cond delay="0"/>
                                  </p:stCondLst>
                                  <p:childTnLst>
                                    <p:set>
                                      <p:cBhvr>
                                        <p:cTn id="29" dur="1" fill="hold">
                                          <p:stCondLst>
                                            <p:cond delay="0"/>
                                          </p:stCondLst>
                                        </p:cTn>
                                        <p:tgtEl>
                                          <p:spTgt spid="114"/>
                                        </p:tgtEl>
                                        <p:attrNameLst>
                                          <p:attrName>style.visibility</p:attrName>
                                        </p:attrNameLst>
                                      </p:cBhvr>
                                      <p:to>
                                        <p:strVal val="visible"/>
                                      </p:to>
                                    </p:set>
                                    <p:animScale>
                                      <p:cBhvr>
                                        <p:cTn id="30" dur="1000" decel="50000" fill="hold">
                                          <p:stCondLst>
                                            <p:cond delay="0"/>
                                          </p:stCondLst>
                                        </p:cTn>
                                        <p:tgtEl>
                                          <p:spTgt spid="1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14"/>
                                        </p:tgtEl>
                                        <p:attrNameLst>
                                          <p:attrName>ppt_x</p:attrName>
                                          <p:attrName>ppt_y</p:attrName>
                                        </p:attrNameLst>
                                      </p:cBhvr>
                                    </p:animMotion>
                                    <p:animEffect transition="in" filter="fade">
                                      <p:cBhvr>
                                        <p:cTn id="32"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17" name="Picture 116"/>
          <p:cNvPicPr/>
          <p:nvPr/>
        </p:nvPicPr>
        <p:blipFill>
          <a:blip r:embed="rId2"/>
          <a:srcRect l="15096" r="10064"/>
          <a:stretch>
            <a:fillRect/>
          </a:stretch>
        </p:blipFill>
        <p:spPr>
          <a:xfrm>
            <a:off x="7696835" y="4686300"/>
            <a:ext cx="1989455" cy="1871980"/>
          </a:xfrm>
          <a:prstGeom prst="ellipse">
            <a:avLst/>
          </a:prstGeom>
          <a:noFill/>
          <a:ln w="9525">
            <a:solidFill>
              <a:schemeClr val="tx1"/>
            </a:solidFill>
          </a:ln>
          <a:effectLst>
            <a:innerShdw blurRad="63500" dist="50800" dir="13500000">
              <a:prstClr val="black">
                <a:alpha val="50000"/>
              </a:prstClr>
            </a:innerShdw>
          </a:effectLst>
        </p:spPr>
      </p:pic>
      <p:pic>
        <p:nvPicPr>
          <p:cNvPr id="116" name="Picture 115"/>
          <p:cNvPicPr/>
          <p:nvPr/>
        </p:nvPicPr>
        <p:blipFill>
          <a:blip r:embed="rId3">
            <a:lum bright="6000"/>
          </a:blip>
          <a:srcRect l="7970" t="4282" r="13633" b="3038"/>
          <a:stretch>
            <a:fillRect/>
          </a:stretch>
        </p:blipFill>
        <p:spPr>
          <a:xfrm>
            <a:off x="3066415" y="4686300"/>
            <a:ext cx="1990725" cy="1871980"/>
          </a:xfrm>
          <a:prstGeom prst="ellipse">
            <a:avLst/>
          </a:prstGeom>
          <a:noFill/>
          <a:ln w="9525">
            <a:solidFill>
              <a:schemeClr val="tx1"/>
            </a:solidFill>
          </a:ln>
          <a:effectLst>
            <a:innerShdw blurRad="63500" dist="50800" dir="13500000">
              <a:prstClr val="black">
                <a:alpha val="50000"/>
              </a:prstClr>
            </a:innerShdw>
          </a:effectLst>
        </p:spPr>
      </p:pic>
      <p:sp>
        <p:nvSpPr>
          <p:cNvPr id="2" name="Text Box 1"/>
          <p:cNvSpPr txBox="1"/>
          <p:nvPr/>
        </p:nvSpPr>
        <p:spPr>
          <a:xfrm>
            <a:off x="4109720" y="325120"/>
            <a:ext cx="3972560" cy="713105"/>
          </a:xfrm>
          <a:prstGeom prst="rect">
            <a:avLst/>
          </a:prstGeom>
          <a:noFill/>
        </p:spPr>
        <p:txBody>
          <a:bodyPr wrap="square" rtlCol="0">
            <a:noAutofit/>
          </a:bodyPr>
          <a:lstStyle/>
          <a:p>
            <a:pPr algn="ctr"/>
            <a:r>
              <a:rPr lang="en-US" sz="4000">
                <a:latin typeface="Mongolian Baiti" panose="03000500000000000000" charset="0"/>
                <a:cs typeface="Mongolian Baiti" panose="03000500000000000000" charset="0"/>
                <a:sym typeface="+mn-ea"/>
              </a:rPr>
              <a:t>PURPOSE</a:t>
            </a:r>
            <a:endParaRPr lang="en-US" sz="4000">
              <a:latin typeface="Mongolian Baiti" panose="03000500000000000000" charset="0"/>
              <a:cs typeface="Mongolian Baiti" panose="03000500000000000000" charset="0"/>
            </a:endParaRPr>
          </a:p>
          <a:p>
            <a:pPr algn="ctr"/>
            <a:endParaRPr lang="en-US" sz="4000" b="1">
              <a:latin typeface="Mongolian Baiti" panose="03000500000000000000" charset="0"/>
              <a:cs typeface="Mongolian Baiti" panose="03000500000000000000" charset="0"/>
            </a:endParaRPr>
          </a:p>
          <a:p>
            <a:endParaRPr lang="en-US" sz="4000"/>
          </a:p>
        </p:txBody>
      </p:sp>
      <p:cxnSp>
        <p:nvCxnSpPr>
          <p:cNvPr id="3" name="Straight Connector 2"/>
          <p:cNvCxnSpPr/>
          <p:nvPr/>
        </p:nvCxnSpPr>
        <p:spPr>
          <a:xfrm flipV="1">
            <a:off x="5341620" y="1117600"/>
            <a:ext cx="1508760" cy="1143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1899920" y="2021840"/>
            <a:ext cx="8392160" cy="1938020"/>
          </a:xfrm>
          <a:prstGeom prst="rect">
            <a:avLst/>
          </a:prstGeom>
          <a:noFill/>
        </p:spPr>
        <p:txBody>
          <a:bodyPr wrap="square" rtlCol="0">
            <a:spAutoFit/>
          </a:bodyPr>
          <a:lstStyle/>
          <a:p>
            <a:r>
              <a:rPr lang="en-US" sz="2400" b="1">
                <a:latin typeface="Mongolian Baiti" panose="03000500000000000000" charset="0"/>
                <a:cs typeface="Mongolian Baiti" panose="03000500000000000000" charset="0"/>
                <a:sym typeface="+mn-ea"/>
              </a:rPr>
              <a:t>Real-time chat applications are designed to provide a responsive and interactive experience. They allow users to send and receive messages in real time, like Instant Communication, Community Building, Information Sharing.</a:t>
            </a:r>
            <a:endParaRPr lang="en-US" sz="2400" b="1">
              <a:latin typeface="Mongolian Baiti" panose="03000500000000000000" charset="0"/>
              <a:cs typeface="Mongolian Baiti" panose="03000500000000000000" charset="0"/>
            </a:endParaRPr>
          </a:p>
          <a:p>
            <a:endParaRPr lang="en-US" sz="2400" b="1"/>
          </a:p>
        </p:txBody>
      </p:sp>
      <p:sp>
        <p:nvSpPr>
          <p:cNvPr id="6" name="Pentagon 5"/>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15" name="Picture 114"/>
          <p:cNvPicPr/>
          <p:nvPr/>
        </p:nvPicPr>
        <p:blipFill>
          <a:blip r:embed="rId4">
            <a:lum bright="6000"/>
          </a:blip>
          <a:srcRect l="6218"/>
          <a:stretch>
            <a:fillRect/>
          </a:stretch>
        </p:blipFill>
        <p:spPr>
          <a:xfrm>
            <a:off x="4791075" y="3715385"/>
            <a:ext cx="3186430" cy="2983865"/>
          </a:xfrm>
          <a:prstGeom prst="ellipse">
            <a:avLst/>
          </a:prstGeom>
          <a:noFill/>
          <a:ln w="9525">
            <a:solidFill>
              <a:schemeClr val="tx1"/>
            </a:solidFill>
          </a:ln>
          <a:effectLst>
            <a:innerShdw blurRad="63500" dist="50800" dir="13500000">
              <a:prstClr val="black">
                <a:alpha val="50000"/>
              </a:prstClr>
            </a:innerShdw>
          </a:effec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0"/>
                            </p:stCondLst>
                            <p:childTnLst>
                              <p:par>
                                <p:cTn id="13" presetID="8"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2000"/>
                                        <p:tgtEl>
                                          <p:spTgt spid="3"/>
                                        </p:tgtEl>
                                      </p:cBhvr>
                                    </p:animEffect>
                                  </p:childTnLst>
                                </p:cTn>
                              </p:par>
                            </p:childTnLst>
                          </p:cTn>
                        </p:par>
                        <p:par>
                          <p:cTn id="16" fill="hold">
                            <p:stCondLst>
                              <p:cond delay="2000"/>
                            </p:stCondLst>
                            <p:childTnLst>
                              <p:par>
                                <p:cTn id="17" presetID="15" presetClass="entr" presetSubtype="0"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p:cTn id="19" dur="1000" fill="hold"/>
                                        <p:tgtEl>
                                          <p:spTgt spid="115"/>
                                        </p:tgtEl>
                                        <p:attrNameLst>
                                          <p:attrName>ppt_w</p:attrName>
                                        </p:attrNameLst>
                                      </p:cBhvr>
                                      <p:tavLst>
                                        <p:tav tm="0">
                                          <p:val>
                                            <p:fltVal val="0"/>
                                          </p:val>
                                        </p:tav>
                                        <p:tav tm="100000">
                                          <p:val>
                                            <p:strVal val="#ppt_w"/>
                                          </p:val>
                                        </p:tav>
                                      </p:tavLst>
                                    </p:anim>
                                    <p:anim calcmode="lin" valueType="num">
                                      <p:cBhvr>
                                        <p:cTn id="20" dur="1000" fill="hold"/>
                                        <p:tgtEl>
                                          <p:spTgt spid="115"/>
                                        </p:tgtEl>
                                        <p:attrNameLst>
                                          <p:attrName>ppt_h</p:attrName>
                                        </p:attrNameLst>
                                      </p:cBhvr>
                                      <p:tavLst>
                                        <p:tav tm="0">
                                          <p:val>
                                            <p:fltVal val="0"/>
                                          </p:val>
                                        </p:tav>
                                        <p:tav tm="100000">
                                          <p:val>
                                            <p:strVal val="#ppt_h"/>
                                          </p:val>
                                        </p:tav>
                                      </p:tavLst>
                                    </p:anim>
                                    <p:anim calcmode="lin" valueType="num">
                                      <p:cBhvr>
                                        <p:cTn id="21" dur="1000" fill="hold"/>
                                        <p:tgtEl>
                                          <p:spTgt spid="115"/>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15"/>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3000"/>
                            </p:stCondLst>
                            <p:childTnLst>
                              <p:par>
                                <p:cTn id="24" presetID="49" presetClass="entr" presetSubtype="0" decel="100000" fill="hold" nodeType="afterEffect">
                                  <p:stCondLst>
                                    <p:cond delay="0"/>
                                  </p:stCondLst>
                                  <p:childTnLst>
                                    <p:set>
                                      <p:cBhvr>
                                        <p:cTn id="25" dur="1" fill="hold">
                                          <p:stCondLst>
                                            <p:cond delay="0"/>
                                          </p:stCondLst>
                                        </p:cTn>
                                        <p:tgtEl>
                                          <p:spTgt spid="116"/>
                                        </p:tgtEl>
                                        <p:attrNameLst>
                                          <p:attrName>style.visibility</p:attrName>
                                        </p:attrNameLst>
                                      </p:cBhvr>
                                      <p:to>
                                        <p:strVal val="visible"/>
                                      </p:to>
                                    </p:set>
                                    <p:anim calcmode="lin" valueType="num">
                                      <p:cBhvr>
                                        <p:cTn id="26" dur="500" fill="hold"/>
                                        <p:tgtEl>
                                          <p:spTgt spid="116"/>
                                        </p:tgtEl>
                                        <p:attrNameLst>
                                          <p:attrName>ppt_w</p:attrName>
                                        </p:attrNameLst>
                                      </p:cBhvr>
                                      <p:tavLst>
                                        <p:tav tm="0">
                                          <p:val>
                                            <p:fltVal val="0"/>
                                          </p:val>
                                        </p:tav>
                                        <p:tav tm="100000">
                                          <p:val>
                                            <p:strVal val="#ppt_w"/>
                                          </p:val>
                                        </p:tav>
                                      </p:tavLst>
                                    </p:anim>
                                    <p:anim calcmode="lin" valueType="num">
                                      <p:cBhvr>
                                        <p:cTn id="27" dur="500" fill="hold"/>
                                        <p:tgtEl>
                                          <p:spTgt spid="116"/>
                                        </p:tgtEl>
                                        <p:attrNameLst>
                                          <p:attrName>ppt_h</p:attrName>
                                        </p:attrNameLst>
                                      </p:cBhvr>
                                      <p:tavLst>
                                        <p:tav tm="0">
                                          <p:val>
                                            <p:fltVal val="0"/>
                                          </p:val>
                                        </p:tav>
                                        <p:tav tm="100000">
                                          <p:val>
                                            <p:strVal val="#ppt_h"/>
                                          </p:val>
                                        </p:tav>
                                      </p:tavLst>
                                    </p:anim>
                                    <p:anim calcmode="lin" valueType="num">
                                      <p:cBhvr>
                                        <p:cTn id="28" dur="500" fill="hold"/>
                                        <p:tgtEl>
                                          <p:spTgt spid="116"/>
                                        </p:tgtEl>
                                        <p:attrNameLst>
                                          <p:attrName>style.rotation</p:attrName>
                                        </p:attrNameLst>
                                      </p:cBhvr>
                                      <p:tavLst>
                                        <p:tav tm="0">
                                          <p:val>
                                            <p:fltVal val="360"/>
                                          </p:val>
                                        </p:tav>
                                        <p:tav tm="100000">
                                          <p:val>
                                            <p:fltVal val="0"/>
                                          </p:val>
                                        </p:tav>
                                      </p:tavLst>
                                    </p:anim>
                                    <p:animEffect transition="in" filter="fade">
                                      <p:cBhvr>
                                        <p:cTn id="29" dur="500"/>
                                        <p:tgtEl>
                                          <p:spTgt spid="116"/>
                                        </p:tgtEl>
                                      </p:cBhvr>
                                    </p:animEffect>
                                  </p:childTnLst>
                                </p:cTn>
                              </p:par>
                            </p:childTnLst>
                          </p:cTn>
                        </p:par>
                        <p:par>
                          <p:cTn id="30" fill="hold">
                            <p:stCondLst>
                              <p:cond delay="3500"/>
                            </p:stCondLst>
                            <p:childTnLst>
                              <p:par>
                                <p:cTn id="31" presetID="49" presetClass="entr" presetSubtype="0" decel="100000" fill="hold" nodeType="afterEffect">
                                  <p:stCondLst>
                                    <p:cond delay="0"/>
                                  </p:stCondLst>
                                  <p:childTnLst>
                                    <p:set>
                                      <p:cBhvr>
                                        <p:cTn id="32" dur="1" fill="hold">
                                          <p:stCondLst>
                                            <p:cond delay="0"/>
                                          </p:stCondLst>
                                        </p:cTn>
                                        <p:tgtEl>
                                          <p:spTgt spid="117"/>
                                        </p:tgtEl>
                                        <p:attrNameLst>
                                          <p:attrName>style.visibility</p:attrName>
                                        </p:attrNameLst>
                                      </p:cBhvr>
                                      <p:to>
                                        <p:strVal val="visible"/>
                                      </p:to>
                                    </p:set>
                                    <p:anim calcmode="lin" valueType="num">
                                      <p:cBhvr>
                                        <p:cTn id="33" dur="500" fill="hold"/>
                                        <p:tgtEl>
                                          <p:spTgt spid="117"/>
                                        </p:tgtEl>
                                        <p:attrNameLst>
                                          <p:attrName>ppt_w</p:attrName>
                                        </p:attrNameLst>
                                      </p:cBhvr>
                                      <p:tavLst>
                                        <p:tav tm="0">
                                          <p:val>
                                            <p:fltVal val="0"/>
                                          </p:val>
                                        </p:tav>
                                        <p:tav tm="100000">
                                          <p:val>
                                            <p:strVal val="#ppt_w"/>
                                          </p:val>
                                        </p:tav>
                                      </p:tavLst>
                                    </p:anim>
                                    <p:anim calcmode="lin" valueType="num">
                                      <p:cBhvr>
                                        <p:cTn id="34" dur="500" fill="hold"/>
                                        <p:tgtEl>
                                          <p:spTgt spid="117"/>
                                        </p:tgtEl>
                                        <p:attrNameLst>
                                          <p:attrName>ppt_h</p:attrName>
                                        </p:attrNameLst>
                                      </p:cBhvr>
                                      <p:tavLst>
                                        <p:tav tm="0">
                                          <p:val>
                                            <p:fltVal val="0"/>
                                          </p:val>
                                        </p:tav>
                                        <p:tav tm="100000">
                                          <p:val>
                                            <p:strVal val="#ppt_h"/>
                                          </p:val>
                                        </p:tav>
                                      </p:tavLst>
                                    </p:anim>
                                    <p:anim calcmode="lin" valueType="num">
                                      <p:cBhvr>
                                        <p:cTn id="35" dur="500" fill="hold"/>
                                        <p:tgtEl>
                                          <p:spTgt spid="117"/>
                                        </p:tgtEl>
                                        <p:attrNameLst>
                                          <p:attrName>style.rotation</p:attrName>
                                        </p:attrNameLst>
                                      </p:cBhvr>
                                      <p:tavLst>
                                        <p:tav tm="0">
                                          <p:val>
                                            <p:fltVal val="360"/>
                                          </p:val>
                                        </p:tav>
                                        <p:tav tm="100000">
                                          <p:val>
                                            <p:fltVal val="0"/>
                                          </p:val>
                                        </p:tav>
                                      </p:tavLst>
                                    </p:anim>
                                    <p:animEffect transition="in" filter="fade">
                                      <p:cBhvr>
                                        <p:cTn id="3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4658360" y="314960"/>
            <a:ext cx="2875280" cy="706755"/>
          </a:xfrm>
          <a:prstGeom prst="rect">
            <a:avLst/>
          </a:prstGeom>
          <a:noFill/>
        </p:spPr>
        <p:txBody>
          <a:bodyPr wrap="square" rtlCol="0">
            <a:spAutoFit/>
          </a:bodyPr>
          <a:lstStyle/>
          <a:p>
            <a:pPr algn="ctr"/>
            <a:r>
              <a:rPr lang="en-US" sz="4000" b="1">
                <a:latin typeface="Mongolian Baiti" panose="03000500000000000000" charset="0"/>
                <a:cs typeface="Mongolian Baiti" panose="03000500000000000000" charset="0"/>
                <a:sym typeface="+mn-ea"/>
              </a:rPr>
              <a:t>SOLUTION</a:t>
            </a:r>
            <a:endParaRPr lang="en-US" sz="4000"/>
          </a:p>
        </p:txBody>
      </p:sp>
      <p:cxnSp>
        <p:nvCxnSpPr>
          <p:cNvPr id="3" name="Straight Connector 2"/>
          <p:cNvCxnSpPr/>
          <p:nvPr/>
        </p:nvCxnSpPr>
        <p:spPr>
          <a:xfrm>
            <a:off x="5146040" y="1010920"/>
            <a:ext cx="1899920"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853440" y="1310640"/>
            <a:ext cx="9469120" cy="5182235"/>
          </a:xfrm>
          <a:prstGeom prst="rect">
            <a:avLst/>
          </a:prstGeom>
          <a:noFill/>
        </p:spPr>
        <p:txBody>
          <a:bodyPr wrap="square" rtlCol="0">
            <a:noAutofit/>
          </a:bodyPr>
          <a:lstStyle/>
          <a:p>
            <a:r>
              <a:rPr lang="en-US" sz="2400" b="1">
                <a:latin typeface="Mongolian Baiti" panose="03000500000000000000" charset="0"/>
                <a:cs typeface="Mongolian Baiti" panose="03000500000000000000" charset="0"/>
                <a:sym typeface="+mn-ea"/>
              </a:rPr>
              <a:t>Text messaging is the core feature, allowing users to send and receive messages instantly. </a:t>
            </a:r>
          </a:p>
          <a:p>
            <a:endParaRPr lang="en-US" sz="2400" b="1">
              <a:latin typeface="Mongolian Baiti" panose="03000500000000000000" charset="0"/>
              <a:cs typeface="Mongolian Baiti" panose="03000500000000000000" charset="0"/>
            </a:endParaRPr>
          </a:p>
          <a:p>
            <a:r>
              <a:rPr lang="en-US" sz="2400" b="1">
                <a:latin typeface="Mongolian Baiti" panose="03000500000000000000" charset="0"/>
                <a:cs typeface="Mongolian Baiti" panose="03000500000000000000" charset="0"/>
                <a:sym typeface="+mn-ea"/>
              </a:rPr>
              <a:t>Group Chats:</a:t>
            </a:r>
            <a:r>
              <a:rPr lang="en-US" sz="2400" b="1">
                <a:latin typeface="Mongolian Baiti" panose="03000500000000000000" charset="0"/>
                <a:cs typeface="Mongolian Baiti" panose="03000500000000000000" charset="0"/>
              </a:rPr>
              <a:t>-</a:t>
            </a:r>
          </a:p>
          <a:p>
            <a:r>
              <a:rPr lang="en-US" sz="2400" b="1">
                <a:latin typeface="Mongolian Baiti" panose="03000500000000000000" charset="0"/>
                <a:cs typeface="Mongolian Baiti" panose="03000500000000000000" charset="0"/>
                <a:sym typeface="+mn-ea"/>
              </a:rPr>
              <a:t>Solution: Group chat functionality allows multiple users to participate in a conversation simultaneously, facilitating teamwork and community building.</a:t>
            </a:r>
            <a:endParaRPr lang="en-US" sz="2400" b="1">
              <a:latin typeface="Mongolian Baiti" panose="03000500000000000000" charset="0"/>
              <a:cs typeface="Mongolian Baiti" panose="03000500000000000000" charset="0"/>
            </a:endParaRPr>
          </a:p>
          <a:p>
            <a:endParaRPr lang="en-US" sz="2400" b="1">
              <a:latin typeface="Mongolian Baiti" panose="03000500000000000000" charset="0"/>
              <a:cs typeface="Mongolian Baiti" panose="03000500000000000000" charset="0"/>
            </a:endParaRPr>
          </a:p>
          <a:p>
            <a:r>
              <a:rPr lang="en-US" sz="2400" b="1">
                <a:latin typeface="Mongolian Baiti" panose="03000500000000000000" charset="0"/>
                <a:cs typeface="Mongolian Baiti" panose="03000500000000000000" charset="0"/>
                <a:sym typeface="+mn-ea"/>
              </a:rPr>
              <a:t>Security and Privacy:-</a:t>
            </a:r>
            <a:endParaRPr lang="en-US" sz="2400" b="1">
              <a:latin typeface="Mongolian Baiti" panose="03000500000000000000" charset="0"/>
              <a:cs typeface="Mongolian Baiti" panose="03000500000000000000" charset="0"/>
            </a:endParaRPr>
          </a:p>
          <a:p>
            <a:r>
              <a:rPr lang="en-US" sz="2400" b="1">
                <a:latin typeface="Mongolian Baiti" panose="03000500000000000000" charset="0"/>
                <a:cs typeface="Mongolian Baiti" panose="03000500000000000000" charset="0"/>
                <a:sym typeface="+mn-ea"/>
              </a:rPr>
              <a:t>Solution: Implement robust security measures to protect user data and ensure privacy. This includes end-to-end encryption and secure authentication.</a:t>
            </a:r>
            <a:endParaRPr lang="en-US" sz="2400" b="1">
              <a:latin typeface="Mongolian Baiti" panose="03000500000000000000" charset="0"/>
              <a:cs typeface="Mongolian Baiti" panose="03000500000000000000" charset="0"/>
            </a:endParaRPr>
          </a:p>
          <a:p>
            <a:endParaRPr lang="en-US" sz="2400" b="1">
              <a:latin typeface="Mongolian Baiti" panose="03000500000000000000" charset="0"/>
              <a:cs typeface="Mongolian Baiti" panose="03000500000000000000" charset="0"/>
            </a:endParaRPr>
          </a:p>
        </p:txBody>
      </p:sp>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amond(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4145915" y="254000"/>
            <a:ext cx="3900805" cy="706755"/>
          </a:xfrm>
          <a:prstGeom prst="rect">
            <a:avLst/>
          </a:prstGeom>
          <a:noFill/>
        </p:spPr>
        <p:txBody>
          <a:bodyPr wrap="square" rtlCol="0">
            <a:spAutoFit/>
            <a:scene3d>
              <a:camera prst="orthographicFront"/>
              <a:lightRig rig="threePt" dir="t"/>
            </a:scene3d>
          </a:bodyPr>
          <a:lstStyle/>
          <a:p>
            <a:pPr algn="ctr"/>
            <a:r>
              <a:rPr lang="en-US" altLang="en-US" sz="4000" b="1" dirty="0">
                <a:solidFill>
                  <a:schemeClr val="tx1"/>
                </a:solidFill>
                <a:effectLst>
                  <a:outerShdw blurRad="38100" dist="19050" dir="2700000" algn="tl" rotWithShape="0">
                    <a:schemeClr val="dk1">
                      <a:alpha val="40000"/>
                    </a:schemeClr>
                  </a:outerShdw>
                </a:effectLst>
                <a:latin typeface="Mongolian Baiti" panose="03000500000000000000" charset="0"/>
                <a:cs typeface="Mongolian Baiti" panose="03000500000000000000" charset="0"/>
                <a:sym typeface="+mn-ea"/>
              </a:rPr>
              <a:t>ER – DIAGRAM</a:t>
            </a:r>
          </a:p>
        </p:txBody>
      </p:sp>
      <p:cxnSp>
        <p:nvCxnSpPr>
          <p:cNvPr id="3" name="Straight Connector 2"/>
          <p:cNvCxnSpPr/>
          <p:nvPr/>
        </p:nvCxnSpPr>
        <p:spPr>
          <a:xfrm>
            <a:off x="5146040" y="1010920"/>
            <a:ext cx="1899920"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4" name="Pentagon 3"/>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lum bright="6000"/>
          </a:blip>
          <a:stretch>
            <a:fillRect/>
          </a:stretch>
        </p:blipFill>
        <p:spPr>
          <a:xfrm>
            <a:off x="1351280" y="1259840"/>
            <a:ext cx="9922510" cy="5361940"/>
          </a:xfrm>
          <a:prstGeom prst="rect">
            <a:avLst/>
          </a:prstGeom>
          <a:ln>
            <a:gradFill>
              <a:gsLst>
                <a:gs pos="0">
                  <a:srgbClr val="7B32B2"/>
                </a:gs>
                <a:gs pos="100000">
                  <a:srgbClr val="401A5D"/>
                </a:gs>
              </a:gsLst>
            </a:gradFill>
          </a:ln>
          <a:effectLst>
            <a:glow rad="228600">
              <a:schemeClr val="accent5">
                <a:satMod val="175000"/>
                <a:alpha val="40000"/>
              </a:schemeClr>
            </a:glow>
            <a:innerShdw blurRad="63500" dist="50800" dir="16200000">
              <a:prstClr val="black">
                <a:alpha val="50000"/>
              </a:prstClr>
            </a:innerShdw>
            <a:softEdge rad="31750"/>
          </a:effectLst>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par>
                          <p:cTn id="12" fill="hold">
                            <p:stCondLst>
                              <p:cond delay="1049"/>
                            </p:stCondLst>
                            <p:childTnLst>
                              <p:par>
                                <p:cTn id="13" presetID="8"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4226560" y="345440"/>
            <a:ext cx="3739515" cy="692785"/>
          </a:xfrm>
          <a:prstGeom prst="rect">
            <a:avLst/>
          </a:prstGeom>
          <a:noFill/>
        </p:spPr>
        <p:txBody>
          <a:bodyPr wrap="square" rtlCol="0">
            <a:noAutofit/>
          </a:bodyPr>
          <a:lstStyle/>
          <a:p>
            <a:pPr indent="0" algn="ctr" eaLnBrk="1" hangingPunct="1">
              <a:buFont typeface="Wingdings" panose="05000000000000000000" charset="0"/>
              <a:buNone/>
            </a:pPr>
            <a:r>
              <a:rPr lang="en-US" altLang="en-US" sz="4000" b="1" dirty="0">
                <a:latin typeface="Mongolian Baiti" panose="03000500000000000000" charset="0"/>
                <a:cs typeface="Mongolian Baiti" panose="03000500000000000000" charset="0"/>
                <a:sym typeface="+mn-ea"/>
              </a:rPr>
              <a:t>TECHNOLOGY</a:t>
            </a:r>
            <a:r>
              <a:rPr lang="en-US" altLang="en-US" sz="4000" dirty="0">
                <a:latin typeface="Mongolian Baiti" panose="03000500000000000000" charset="0"/>
                <a:cs typeface="Mongolian Baiti" panose="03000500000000000000" charset="0"/>
                <a:sym typeface="+mn-ea"/>
              </a:rPr>
              <a:t> </a:t>
            </a:r>
          </a:p>
          <a:p>
            <a:pPr indent="0" algn="ctr" eaLnBrk="1" hangingPunct="1">
              <a:buFont typeface="Wingdings" panose="05000000000000000000" charset="0"/>
              <a:buNone/>
            </a:pPr>
            <a:endParaRPr lang="en-US" altLang="en-US" b="1" dirty="0">
              <a:latin typeface="Georgia Pro Cond Black" panose="02040A06050405020203" charset="0"/>
              <a:cs typeface="Georgia Pro Cond Black" panose="02040A06050405020203" charset="0"/>
            </a:endParaRPr>
          </a:p>
          <a:p>
            <a:pPr indent="0" algn="ctr" eaLnBrk="1" hangingPunct="1">
              <a:buFont typeface="Wingdings" panose="05000000000000000000" charset="0"/>
              <a:buNone/>
            </a:pPr>
            <a:endParaRPr lang="en-US"/>
          </a:p>
        </p:txBody>
      </p:sp>
      <p:cxnSp>
        <p:nvCxnSpPr>
          <p:cNvPr id="3" name="Straight Connector 2"/>
          <p:cNvCxnSpPr/>
          <p:nvPr/>
        </p:nvCxnSpPr>
        <p:spPr>
          <a:xfrm>
            <a:off x="5146040" y="1129665"/>
            <a:ext cx="1899920"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4" name="Straight Connector 3"/>
          <p:cNvCxnSpPr/>
          <p:nvPr/>
        </p:nvCxnSpPr>
        <p:spPr>
          <a:xfrm flipV="1">
            <a:off x="2428240" y="1737360"/>
            <a:ext cx="7680960" cy="1016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 name="Straight Arrow Connector 4"/>
          <p:cNvCxnSpPr/>
          <p:nvPr/>
        </p:nvCxnSpPr>
        <p:spPr>
          <a:xfrm>
            <a:off x="2418080" y="1747520"/>
            <a:ext cx="10160" cy="44704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 name="Straight Arrow Connector 5"/>
          <p:cNvCxnSpPr/>
          <p:nvPr/>
        </p:nvCxnSpPr>
        <p:spPr>
          <a:xfrm>
            <a:off x="10099040" y="1737360"/>
            <a:ext cx="10160" cy="44704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1788160" y="2255520"/>
            <a:ext cx="1270635" cy="460375"/>
          </a:xfrm>
          <a:prstGeom prst="rect">
            <a:avLst/>
          </a:prstGeom>
          <a:noFill/>
        </p:spPr>
        <p:txBody>
          <a:bodyPr wrap="square" rtlCol="0">
            <a:spAutoFit/>
          </a:bodyPr>
          <a:lstStyle/>
          <a:p>
            <a:r>
              <a:rPr lang="en-US" sz="2400" b="1">
                <a:latin typeface="Mongolian Baiti" panose="03000500000000000000" charset="0"/>
                <a:cs typeface="Mongolian Baiti" panose="03000500000000000000" charset="0"/>
              </a:rPr>
              <a:t>Backend</a:t>
            </a:r>
          </a:p>
        </p:txBody>
      </p:sp>
      <p:sp>
        <p:nvSpPr>
          <p:cNvPr id="8" name="Text Box 7"/>
          <p:cNvSpPr txBox="1"/>
          <p:nvPr/>
        </p:nvSpPr>
        <p:spPr>
          <a:xfrm>
            <a:off x="9443720" y="2255520"/>
            <a:ext cx="1320800" cy="460375"/>
          </a:xfrm>
          <a:prstGeom prst="rect">
            <a:avLst/>
          </a:prstGeom>
          <a:noFill/>
        </p:spPr>
        <p:txBody>
          <a:bodyPr wrap="square" rtlCol="0">
            <a:spAutoFit/>
          </a:bodyPr>
          <a:lstStyle/>
          <a:p>
            <a:r>
              <a:rPr lang="en-US" sz="2400" b="1">
                <a:latin typeface="Mongolian Baiti" panose="03000500000000000000" charset="0"/>
                <a:cs typeface="Mongolian Baiti" panose="03000500000000000000" charset="0"/>
              </a:rPr>
              <a:t>Frontend</a:t>
            </a:r>
          </a:p>
        </p:txBody>
      </p:sp>
      <p:sp>
        <p:nvSpPr>
          <p:cNvPr id="11" name="Text Box 10"/>
          <p:cNvSpPr txBox="1"/>
          <p:nvPr/>
        </p:nvSpPr>
        <p:spPr>
          <a:xfrm>
            <a:off x="1788160" y="3027680"/>
            <a:ext cx="2144395" cy="1938020"/>
          </a:xfrm>
          <a:prstGeom prst="rect">
            <a:avLst/>
          </a:prstGeom>
          <a:noFill/>
        </p:spPr>
        <p:txBody>
          <a:bodyPr wrap="square" rtlCol="0">
            <a:spAutoFit/>
          </a:bodyPr>
          <a:lstStyle/>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SpringBoot</a:t>
            </a:r>
          </a:p>
          <a:p>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MySQL</a:t>
            </a:r>
          </a:p>
          <a:p>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JPA</a:t>
            </a:r>
          </a:p>
        </p:txBody>
      </p:sp>
      <p:sp>
        <p:nvSpPr>
          <p:cNvPr id="12" name="Text Box 11"/>
          <p:cNvSpPr txBox="1"/>
          <p:nvPr/>
        </p:nvSpPr>
        <p:spPr>
          <a:xfrm>
            <a:off x="9296400" y="3007360"/>
            <a:ext cx="2164080" cy="3415030"/>
          </a:xfrm>
          <a:prstGeom prst="rect">
            <a:avLst/>
          </a:prstGeom>
          <a:noFill/>
        </p:spPr>
        <p:txBody>
          <a:bodyPr wrap="square" rtlCol="0">
            <a:spAutoFit/>
          </a:bodyPr>
          <a:lstStyle/>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HTML</a:t>
            </a:r>
          </a:p>
          <a:p>
            <a:pPr marL="342900" indent="-342900">
              <a:buFont typeface="Wingdings" panose="05000000000000000000" charset="0"/>
              <a:buChar char="v"/>
            </a:pP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CSS</a:t>
            </a:r>
          </a:p>
          <a:p>
            <a:pPr marL="342900" indent="-342900">
              <a:buFont typeface="Wingdings" panose="05000000000000000000" charset="0"/>
              <a:buChar char="v"/>
            </a:pP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JS</a:t>
            </a:r>
          </a:p>
          <a:p>
            <a:pPr marL="342900" indent="-342900">
              <a:buFont typeface="Wingdings" panose="05000000000000000000" charset="0"/>
              <a:buChar char="v"/>
            </a:pP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Angular</a:t>
            </a:r>
          </a:p>
          <a:p>
            <a:pPr marL="342900" indent="-342900">
              <a:buFont typeface="Wingdings" panose="05000000000000000000" charset="0"/>
              <a:buChar char="v"/>
            </a:pPr>
            <a:endParaRPr lang="en-US" sz="2400" b="1">
              <a:latin typeface="Mongolian Baiti" panose="03000500000000000000" charset="0"/>
              <a:cs typeface="Mongolian Baiti" panose="03000500000000000000" charset="0"/>
            </a:endParaRPr>
          </a:p>
          <a:p>
            <a:pPr marL="342900" indent="-342900">
              <a:buFont typeface="Wingdings" panose="05000000000000000000" charset="0"/>
              <a:buChar char="v"/>
            </a:pPr>
            <a:r>
              <a:rPr lang="en-US" sz="2400" b="1">
                <a:latin typeface="Mongolian Baiti" panose="03000500000000000000" charset="0"/>
                <a:cs typeface="Mongolian Baiti" panose="03000500000000000000" charset="0"/>
              </a:rPr>
              <a:t> BootStrap</a:t>
            </a:r>
          </a:p>
        </p:txBody>
      </p:sp>
      <p:sp>
        <p:nvSpPr>
          <p:cNvPr id="13" name="Pentagon 12"/>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par>
                          <p:cTn id="12" fill="hold">
                            <p:stCondLst>
                              <p:cond delay="1000"/>
                            </p:stCondLst>
                            <p:childTnLst>
                              <p:par>
                                <p:cTn id="13" presetID="8"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2000"/>
                                        <p:tgtEl>
                                          <p:spTgt spid="3"/>
                                        </p:tgtEl>
                                      </p:cBhvr>
                                    </p:animEffect>
                                  </p:childTnLst>
                                </p:cTn>
                              </p:par>
                            </p:childTnLst>
                          </p:cTn>
                        </p:par>
                        <p:par>
                          <p:cTn id="16" fill="hold">
                            <p:stCondLst>
                              <p:cond delay="3000"/>
                            </p:stCondLst>
                            <p:childTnLst>
                              <p:par>
                                <p:cTn id="17" presetID="8"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amond(in)">
                                      <p:cBhvr>
                                        <p:cTn id="19" dur="2000"/>
                                        <p:tgtEl>
                                          <p:spTgt spid="4"/>
                                        </p:tgtEl>
                                      </p:cBhvr>
                                    </p:animEffect>
                                  </p:childTnLst>
                                </p:cTn>
                              </p:par>
                            </p:childTnLst>
                          </p:cTn>
                        </p:par>
                        <p:par>
                          <p:cTn id="20" fill="hold">
                            <p:stCondLst>
                              <p:cond delay="5000"/>
                            </p:stCondLst>
                            <p:childTnLst>
                              <p:par>
                                <p:cTn id="21" presetID="3"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par>
                          <p:cTn id="24" fill="hold">
                            <p:stCondLst>
                              <p:cond delay="5500"/>
                            </p:stCondLst>
                            <p:childTnLst>
                              <p:par>
                                <p:cTn id="25" presetID="3"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par>
                          <p:cTn id="28" fill="hold">
                            <p:stCondLst>
                              <p:cond delay="6000"/>
                            </p:stCondLst>
                            <p:childTnLst>
                              <p:par>
                                <p:cTn id="29" presetID="3" presetClass="entr" presetSubtype="1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par>
                          <p:cTn id="32" fill="hold">
                            <p:stCondLst>
                              <p:cond delay="6500"/>
                            </p:stCondLst>
                            <p:childTnLst>
                              <p:par>
                                <p:cTn id="33" presetID="3"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par>
                          <p:cTn id="36" fill="hold">
                            <p:stCondLst>
                              <p:cond delay="7000"/>
                            </p:stCondLst>
                            <p:childTnLst>
                              <p:par>
                                <p:cTn id="37" presetID="3" presetClass="entr" presetSubtype="1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childTnLst>
                          </p:cTn>
                        </p:par>
                        <p:par>
                          <p:cTn id="40" fill="hold">
                            <p:stCondLst>
                              <p:cond delay="7500"/>
                            </p:stCondLst>
                            <p:childTnLst>
                              <p:par>
                                <p:cTn id="41" presetID="3" presetClass="entr" presetSubtype="1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Text Box 2"/>
          <p:cNvSpPr txBox="1"/>
          <p:nvPr/>
        </p:nvSpPr>
        <p:spPr>
          <a:xfrm>
            <a:off x="122555" y="1076008"/>
            <a:ext cx="6999605" cy="706755"/>
          </a:xfrm>
          <a:prstGeom prst="rect">
            <a:avLst/>
          </a:prstGeom>
          <a:noFill/>
        </p:spPr>
        <p:txBody>
          <a:bodyPr wrap="square" rtlCol="0">
            <a:spAutoFit/>
          </a:bodyPr>
          <a:lstStyle/>
          <a:p>
            <a:pPr algn="ctr"/>
            <a:r>
              <a:rPr lang="en-US" altLang="en-US" sz="4000" b="1" dirty="0">
                <a:latin typeface="Mongolian Baiti" panose="03000500000000000000" charset="0"/>
                <a:cs typeface="Mongolian Baiti" panose="03000500000000000000" charset="0"/>
                <a:sym typeface="+mn-ea"/>
              </a:rPr>
              <a:t>BACK-END DEVELOPMENT</a:t>
            </a:r>
            <a:endParaRPr lang="en-US" sz="4000" dirty="0">
              <a:latin typeface="Mongolian Baiti" panose="03000500000000000000" charset="0"/>
              <a:cs typeface="Mongolian Baiti" panose="03000500000000000000" charset="0"/>
            </a:endParaRPr>
          </a:p>
        </p:txBody>
      </p:sp>
      <p:cxnSp>
        <p:nvCxnSpPr>
          <p:cNvPr id="4" name="Straight Connector 3"/>
          <p:cNvCxnSpPr/>
          <p:nvPr/>
        </p:nvCxnSpPr>
        <p:spPr>
          <a:xfrm flipV="1">
            <a:off x="2240280" y="1766571"/>
            <a:ext cx="2524760" cy="508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Pentagon 4"/>
          <p:cNvSpPr/>
          <p:nvPr/>
        </p:nvSpPr>
        <p:spPr>
          <a:xfrm rot="5400000">
            <a:off x="132080" y="294640"/>
            <a:ext cx="1259840" cy="670560"/>
          </a:xfrm>
          <a:prstGeom prst="homePlate">
            <a:avLst/>
          </a:prstGeom>
          <a:solidFill>
            <a:schemeClr val="bg1">
              <a:lumMod val="95000"/>
            </a:schemeClr>
          </a:solidFill>
          <a:ln w="31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rcRect l="-193" t="8749" r="6652" b="9089"/>
          <a:stretch>
            <a:fillRect/>
          </a:stretch>
        </p:blipFill>
        <p:spPr>
          <a:xfrm>
            <a:off x="8020685" y="1259840"/>
            <a:ext cx="2952115" cy="5389245"/>
          </a:xfrm>
          <a:prstGeom prst="rect">
            <a:avLst/>
          </a:prstGeom>
          <a:ln w="38100" cmpd="dbl">
            <a:solidFill>
              <a:schemeClr val="tx1"/>
            </a:solidFill>
            <a:prstDash val="solid"/>
          </a:ln>
        </p:spPr>
      </p:pic>
      <p:sp>
        <p:nvSpPr>
          <p:cNvPr id="2" name="Left Brace 1"/>
          <p:cNvSpPr/>
          <p:nvPr/>
        </p:nvSpPr>
        <p:spPr>
          <a:xfrm>
            <a:off x="7600950" y="1961833"/>
            <a:ext cx="139700" cy="48323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7" name="Left Brace 6"/>
          <p:cNvSpPr/>
          <p:nvPr/>
        </p:nvSpPr>
        <p:spPr>
          <a:xfrm>
            <a:off x="7566025" y="2664460"/>
            <a:ext cx="174625" cy="81407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8" name="Left Brace 7"/>
          <p:cNvSpPr/>
          <p:nvPr/>
        </p:nvSpPr>
        <p:spPr>
          <a:xfrm>
            <a:off x="7579994" y="3911600"/>
            <a:ext cx="139700" cy="48323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9" name="Left Brace 8"/>
          <p:cNvSpPr/>
          <p:nvPr/>
        </p:nvSpPr>
        <p:spPr>
          <a:xfrm>
            <a:off x="7600950" y="4641215"/>
            <a:ext cx="139700" cy="48323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0" name="Left Brace 9"/>
          <p:cNvSpPr/>
          <p:nvPr/>
        </p:nvSpPr>
        <p:spPr>
          <a:xfrm>
            <a:off x="7602855" y="5425757"/>
            <a:ext cx="139700" cy="48323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1" name="Text Box 10"/>
          <p:cNvSpPr txBox="1"/>
          <p:nvPr/>
        </p:nvSpPr>
        <p:spPr>
          <a:xfrm>
            <a:off x="5639117" y="1937702"/>
            <a:ext cx="2356485" cy="500380"/>
          </a:xfrm>
          <a:prstGeom prst="rect">
            <a:avLst/>
          </a:prstGeom>
          <a:noFill/>
        </p:spPr>
        <p:txBody>
          <a:bodyPr wrap="square" rtlCol="0">
            <a:noAutofit/>
          </a:bodyPr>
          <a:lstStyle/>
          <a:p>
            <a:r>
              <a:rPr lang="en-US" sz="1400" dirty="0"/>
              <a:t>Communication between Front-End and Back-End</a:t>
            </a:r>
          </a:p>
        </p:txBody>
      </p:sp>
      <p:sp>
        <p:nvSpPr>
          <p:cNvPr id="12" name="Text Box 11"/>
          <p:cNvSpPr txBox="1"/>
          <p:nvPr/>
        </p:nvSpPr>
        <p:spPr>
          <a:xfrm>
            <a:off x="5984874" y="2908935"/>
            <a:ext cx="1664970" cy="325120"/>
          </a:xfrm>
          <a:prstGeom prst="rect">
            <a:avLst/>
          </a:prstGeom>
          <a:noFill/>
        </p:spPr>
        <p:txBody>
          <a:bodyPr wrap="square" rtlCol="0">
            <a:noAutofit/>
          </a:bodyPr>
          <a:lstStyle/>
          <a:p>
            <a:r>
              <a:rPr lang="en-US" sz="1400" dirty="0"/>
              <a:t>Exception Handling</a:t>
            </a:r>
          </a:p>
        </p:txBody>
      </p:sp>
      <p:sp>
        <p:nvSpPr>
          <p:cNvPr id="13" name="Text Box 12"/>
          <p:cNvSpPr txBox="1"/>
          <p:nvPr/>
        </p:nvSpPr>
        <p:spPr>
          <a:xfrm>
            <a:off x="6638927" y="3997642"/>
            <a:ext cx="779780" cy="338455"/>
          </a:xfrm>
          <a:prstGeom prst="rect">
            <a:avLst/>
          </a:prstGeom>
          <a:noFill/>
        </p:spPr>
        <p:txBody>
          <a:bodyPr wrap="square" rtlCol="0">
            <a:noAutofit/>
          </a:bodyPr>
          <a:lstStyle/>
          <a:p>
            <a:r>
              <a:rPr lang="en-US" sz="1400" dirty="0"/>
              <a:t>Entities</a:t>
            </a:r>
          </a:p>
        </p:txBody>
      </p:sp>
      <p:sp>
        <p:nvSpPr>
          <p:cNvPr id="14" name="Text Box 13"/>
          <p:cNvSpPr txBox="1"/>
          <p:nvPr/>
        </p:nvSpPr>
        <p:spPr>
          <a:xfrm>
            <a:off x="5999480" y="4713604"/>
            <a:ext cx="1566545" cy="338455"/>
          </a:xfrm>
          <a:prstGeom prst="rect">
            <a:avLst/>
          </a:prstGeom>
          <a:noFill/>
        </p:spPr>
        <p:txBody>
          <a:bodyPr wrap="square" rtlCol="0">
            <a:noAutofit/>
          </a:bodyPr>
          <a:lstStyle/>
          <a:p>
            <a:r>
              <a:rPr lang="en-US" sz="1400" dirty="0"/>
              <a:t>To Perform Actions</a:t>
            </a:r>
          </a:p>
        </p:txBody>
      </p:sp>
      <p:sp>
        <p:nvSpPr>
          <p:cNvPr id="15" name="Text Box 14"/>
          <p:cNvSpPr txBox="1"/>
          <p:nvPr/>
        </p:nvSpPr>
        <p:spPr>
          <a:xfrm>
            <a:off x="5721032" y="5535929"/>
            <a:ext cx="2123440" cy="338455"/>
          </a:xfrm>
          <a:prstGeom prst="rect">
            <a:avLst/>
          </a:prstGeom>
          <a:noFill/>
        </p:spPr>
        <p:txBody>
          <a:bodyPr wrap="square" rtlCol="0">
            <a:noAutofit/>
          </a:bodyPr>
          <a:lstStyle/>
          <a:p>
            <a:r>
              <a:rPr lang="en-US" sz="1400" dirty="0"/>
              <a:t>It Provides functionality</a:t>
            </a:r>
          </a:p>
        </p:txBody>
      </p:sp>
      <p:sp>
        <p:nvSpPr>
          <p:cNvPr id="16" name="Rectangle: Rounded Corners 15">
            <a:extLst>
              <a:ext uri="{FF2B5EF4-FFF2-40B4-BE49-F238E27FC236}">
                <a16:creationId xmlns:a16="http://schemas.microsoft.com/office/drawing/2014/main" id="{16349BCD-A95E-67C2-C5DC-ABFEF46F71D8}"/>
              </a:ext>
            </a:extLst>
          </p:cNvPr>
          <p:cNvSpPr/>
          <p:nvPr/>
        </p:nvSpPr>
        <p:spPr>
          <a:xfrm>
            <a:off x="8171815" y="1937701"/>
            <a:ext cx="2587626" cy="245713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7" name="Straight Arrow Connector 16">
            <a:extLst>
              <a:ext uri="{FF2B5EF4-FFF2-40B4-BE49-F238E27FC236}">
                <a16:creationId xmlns:a16="http://schemas.microsoft.com/office/drawing/2014/main" id="{67F09AFA-B062-146B-FCD6-0F7E3C83F440}"/>
              </a:ext>
            </a:extLst>
          </p:cNvPr>
          <p:cNvCxnSpPr>
            <a:cxnSpLocks/>
          </p:cNvCxnSpPr>
          <p:nvPr/>
        </p:nvCxnSpPr>
        <p:spPr>
          <a:xfrm>
            <a:off x="4450080" y="3663315"/>
            <a:ext cx="372173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6429EE-BF74-7264-FA59-490FA772F5C6}"/>
              </a:ext>
            </a:extLst>
          </p:cNvPr>
          <p:cNvSpPr txBox="1"/>
          <p:nvPr/>
        </p:nvSpPr>
        <p:spPr>
          <a:xfrm>
            <a:off x="426720" y="2328733"/>
            <a:ext cx="6096000" cy="1077218"/>
          </a:xfrm>
          <a:prstGeom prst="rect">
            <a:avLst/>
          </a:prstGeom>
          <a:noFill/>
        </p:spPr>
        <p:txBody>
          <a:bodyPr wrap="square">
            <a:spAutoFit/>
          </a:bodyPr>
          <a:lstStyle/>
          <a:p>
            <a:r>
              <a:rPr lang="en-US" altLang="en-US" sz="3200" dirty="0"/>
              <a:t>1) Encapsulation  ( Single unit processing)</a:t>
            </a:r>
          </a:p>
        </p:txBody>
      </p:sp>
      <p:sp>
        <p:nvSpPr>
          <p:cNvPr id="21" name="TextBox 16">
            <a:extLst>
              <a:ext uri="{FF2B5EF4-FFF2-40B4-BE49-F238E27FC236}">
                <a16:creationId xmlns:a16="http://schemas.microsoft.com/office/drawing/2014/main" id="{9A0E3500-ECD4-C214-A26E-3AEAD5BDA98D}"/>
              </a:ext>
            </a:extLst>
          </p:cNvPr>
          <p:cNvSpPr txBox="1">
            <a:spLocks noChangeArrowheads="1"/>
          </p:cNvSpPr>
          <p:nvPr/>
        </p:nvSpPr>
        <p:spPr bwMode="auto">
          <a:xfrm>
            <a:off x="430213" y="3855719"/>
            <a:ext cx="391794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dirty="0"/>
              <a:t>2 ) Abstraction </a:t>
            </a:r>
          </a:p>
          <a:p>
            <a:r>
              <a:rPr lang="en-US" altLang="en-US" sz="3200" dirty="0"/>
              <a:t>( hiding implementation and showing the functionality)</a:t>
            </a:r>
          </a:p>
        </p:txBody>
      </p:sp>
      <p:sp>
        <p:nvSpPr>
          <p:cNvPr id="22" name="Flowchart: Process 21">
            <a:extLst>
              <a:ext uri="{FF2B5EF4-FFF2-40B4-BE49-F238E27FC236}">
                <a16:creationId xmlns:a16="http://schemas.microsoft.com/office/drawing/2014/main" id="{2F8BA1BF-A7D9-F261-79F0-5800041866E8}"/>
              </a:ext>
            </a:extLst>
          </p:cNvPr>
          <p:cNvSpPr/>
          <p:nvPr/>
        </p:nvSpPr>
        <p:spPr>
          <a:xfrm>
            <a:off x="8171814" y="5242560"/>
            <a:ext cx="2587627" cy="1056637"/>
          </a:xfrm>
          <a:prstGeom prst="flowChart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p>
        </p:txBody>
      </p:sp>
      <p:cxnSp>
        <p:nvCxnSpPr>
          <p:cNvPr id="23" name="Straight Arrow Connector 22">
            <a:extLst>
              <a:ext uri="{FF2B5EF4-FFF2-40B4-BE49-F238E27FC236}">
                <a16:creationId xmlns:a16="http://schemas.microsoft.com/office/drawing/2014/main" id="{D9AE7DC8-6B49-4B0E-1DC1-9D3BD2A7C446}"/>
              </a:ext>
            </a:extLst>
          </p:cNvPr>
          <p:cNvCxnSpPr>
            <a:cxnSpLocks/>
          </p:cNvCxnSpPr>
          <p:nvPr/>
        </p:nvCxnSpPr>
        <p:spPr>
          <a:xfrm>
            <a:off x="4450080" y="5425757"/>
            <a:ext cx="372173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1450"/>
                            </p:stCondLst>
                            <p:childTnLst>
                              <p:par>
                                <p:cTn id="13" presetID="8"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3450"/>
                            </p:stCondLst>
                            <p:childTnLst>
                              <p:par>
                                <p:cTn id="21" presetID="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3950"/>
                            </p:stCondLst>
                            <p:childTnLst>
                              <p:par>
                                <p:cTn id="26" presetID="2" presetClass="entr" presetSubtype="4"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4450"/>
                            </p:stCondLst>
                            <p:childTnLst>
                              <p:par>
                                <p:cTn id="31" presetID="2" presetClass="entr" presetSubtype="4"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4950"/>
                            </p:stCondLst>
                            <p:childTnLst>
                              <p:par>
                                <p:cTn id="36" presetID="2" presetClass="entr" presetSubtype="4"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5" grpId="0"/>
      <p:bldP spid="15"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489</Words>
  <Application>Microsoft Office PowerPoint</Application>
  <PresentationFormat>Widescreen</PresentationFormat>
  <Paragraphs>100</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Rounded MT Bold</vt:lpstr>
      <vt:lpstr>Calibri</vt:lpstr>
      <vt:lpstr>Calibri Light</vt:lpstr>
      <vt:lpstr>Georgia Pro Black</vt:lpstr>
      <vt:lpstr>Georgia Pro Cond Black</vt:lpstr>
      <vt:lpstr>Mongolian Baiti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boot framework</vt:lpstr>
      <vt:lpstr>JPA – ( Mappings)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Suhail Sayyed</dc:creator>
  <cp:lastModifiedBy>suhail sayyed</cp:lastModifiedBy>
  <cp:revision>30</cp:revision>
  <dcterms:created xsi:type="dcterms:W3CDTF">2023-12-09T07:01:00Z</dcterms:created>
  <dcterms:modified xsi:type="dcterms:W3CDTF">2024-01-07T19:38:58Z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1A90093F438E48A086638376E3C0739C_11</vt:lpwstr>
  </property>
  <property fmtid="{D5CDD505-2E9C-101B-9397-08002B2CF9AE}" pid="3" name="KSOProductBuildVer">
    <vt:lpwstr>1033-12.2.0.13410</vt:lpwstr>
  </property>
</Properties>
</file>